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313" r:id="rId3"/>
    <p:sldId id="332" r:id="rId4"/>
    <p:sldId id="333" r:id="rId5"/>
    <p:sldId id="334" r:id="rId6"/>
    <p:sldId id="335" r:id="rId7"/>
    <p:sldId id="336" r:id="rId8"/>
    <p:sldId id="337" r:id="rId9"/>
    <p:sldId id="280" r:id="rId10"/>
    <p:sldId id="281" r:id="rId11"/>
    <p:sldId id="285" r:id="rId12"/>
    <p:sldId id="284" r:id="rId13"/>
    <p:sldId id="286" r:id="rId14"/>
    <p:sldId id="287" r:id="rId15"/>
    <p:sldId id="288" r:id="rId16"/>
    <p:sldId id="289" r:id="rId17"/>
    <p:sldId id="290" r:id="rId18"/>
    <p:sldId id="291" r:id="rId19"/>
    <p:sldId id="293" r:id="rId20"/>
    <p:sldId id="294" r:id="rId21"/>
    <p:sldId id="296" r:id="rId22"/>
    <p:sldId id="26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E40EF7-4FDB-46DC-AD5C-7AA9927BCDC4}" type="doc">
      <dgm:prSet loTypeId="process" loCatId="process" qsTypeId="urn:microsoft.com/office/officeart/2005/8/quickstyle/simple1" qsCatId="simple" csTypeId="urn:microsoft.com/office/officeart/2005/8/colors/colorful4" csCatId="accent1" phldr="0"/>
      <dgm:spPr/>
      <dgm:t>
        <a:bodyPr/>
        <a:p>
          <a:endParaRPr lang="zh-CN" altLang="en-US"/>
        </a:p>
      </dgm:t>
    </dgm:pt>
    <dgm:pt modelId="{79A907BE-6A57-46F9-949B-2F83975E5013}">
      <dgm:prSet phldrT="[文本]" phldr="0" custT="0"/>
      <dgm:spPr/>
      <dgm:t>
        <a:bodyPr vert="horz" wrap="square"/>
        <a:p>
          <a:pPr>
            <a:lnSpc>
              <a:spcPct val="100000"/>
            </a:lnSpc>
            <a:spcBef>
              <a:spcPct val="0"/>
            </a:spcBef>
            <a:spcAft>
              <a:spcPct val="35000"/>
            </a:spcAft>
          </a:pPr>
          <a:r>
            <a:rPr lang="en-US" altLang="zh-CN"/>
            <a:t>1</a:t>
          </a:r>
          <a:r>
            <a:rPr lang="zh-CN" altLang="en-US"/>
            <a:t>、</a:t>
          </a:r>
          <a:r>
            <a:rPr lang="zh-CN" altLang="en-US">
              <a:sym typeface="+mn-ea"/>
            </a:rPr>
            <a:t>登陆投保平台</a:t>
          </a:r>
          <a:r>
            <a:rPr lang="zh-CN" altLang="en-US"/>
            <a:t/>
          </a:r>
          <a:endParaRPr lang="zh-CN" altLang="en-US"/>
        </a:p>
      </dgm:t>
    </dgm:pt>
    <dgm:pt modelId="{27508ADE-09B9-4692-B3B1-997C0A038367}" cxnId="{1F4799B6-FB77-470D-9B22-AAD08D441410}" type="parTrans">
      <dgm:prSet/>
      <dgm:spPr/>
      <dgm:t>
        <a:bodyPr/>
        <a:p>
          <a:endParaRPr lang="zh-CN" altLang="en-US"/>
        </a:p>
      </dgm:t>
    </dgm:pt>
    <dgm:pt modelId="{6E764295-1C97-4A8A-BB23-8F6587B65D20}" cxnId="{1F4799B6-FB77-470D-9B22-AAD08D441410}" type="sibTrans">
      <dgm:prSet/>
      <dgm:spPr/>
      <dgm:t>
        <a:bodyPr/>
        <a:p>
          <a:endParaRPr lang="zh-CN" altLang="en-US"/>
        </a:p>
      </dgm:t>
    </dgm:pt>
    <dgm:pt modelId="{047E9EF6-99D9-47D4-8421-7851F36A512F}">
      <dgm:prSet phldrT="[文本]" phldr="0" custT="0"/>
      <dgm:spPr/>
      <dgm:t>
        <a:bodyPr vert="horz" wrap="square"/>
        <a:p>
          <a:pPr>
            <a:lnSpc>
              <a:spcPct val="100000"/>
            </a:lnSpc>
            <a:spcBef>
              <a:spcPct val="0"/>
            </a:spcBef>
            <a:spcAft>
              <a:spcPct val="35000"/>
            </a:spcAft>
          </a:pPr>
          <a:r>
            <a:rPr lang="en-US" altLang="zh-CN">
              <a:sym typeface="+mn-ea"/>
            </a:rPr>
            <a:t>2</a:t>
          </a:r>
          <a:r>
            <a:rPr lang="zh-CN" altLang="en-US">
              <a:sym typeface="+mn-ea"/>
            </a:rPr>
            <a:t>、企业认证、</a:t>
          </a:r>
          <a:r>
            <a:rPr lang="zh-CN" altLang="en-US">
              <a:sym typeface="+mn-ea"/>
            </a:rPr>
            <a:t>填写投保信息</a:t>
          </a:r>
          <a:r>
            <a:rPr lang="zh-CN" altLang="en-US"/>
            <a:t/>
          </a:r>
          <a:endParaRPr lang="zh-CN" altLang="en-US"/>
        </a:p>
      </dgm:t>
    </dgm:pt>
    <dgm:pt modelId="{2AC7BC3F-1829-4928-9FDD-1BD085861192}" cxnId="{607DD5D1-D1CA-4BE1-AC99-044CF48DB907}" type="parTrans">
      <dgm:prSet/>
      <dgm:spPr/>
      <dgm:t>
        <a:bodyPr/>
        <a:p>
          <a:endParaRPr lang="zh-CN" altLang="en-US"/>
        </a:p>
      </dgm:t>
    </dgm:pt>
    <dgm:pt modelId="{B3A60D08-4CF1-4AD3-A554-8DA1472F6362}" cxnId="{607DD5D1-D1CA-4BE1-AC99-044CF48DB907}" type="sibTrans">
      <dgm:prSet/>
      <dgm:spPr/>
      <dgm:t>
        <a:bodyPr/>
        <a:p>
          <a:endParaRPr lang="zh-CN" altLang="en-US"/>
        </a:p>
      </dgm:t>
    </dgm:pt>
    <dgm:pt modelId="{9B99C3CE-0550-4254-B164-BB9424E18E56}">
      <dgm:prSet phldrT="[文本]" phldr="0" custT="0"/>
      <dgm:spPr/>
      <dgm:t>
        <a:bodyPr vert="horz" wrap="square"/>
        <a:p>
          <a:pPr>
            <a:lnSpc>
              <a:spcPct val="100000"/>
            </a:lnSpc>
            <a:spcBef>
              <a:spcPct val="0"/>
            </a:spcBef>
            <a:spcAft>
              <a:spcPct val="35000"/>
            </a:spcAft>
          </a:pPr>
          <a:r>
            <a:rPr lang="en-US" altLang="zh-CN"/>
            <a:t>3</a:t>
          </a:r>
          <a:r>
            <a:rPr lang="zh-CN" altLang="en-US"/>
            <a:t>、</a:t>
          </a:r>
          <a:r>
            <a:rPr lang="zh-CN" altLang="en-US">
              <a:sym typeface="+mn-ea"/>
            </a:rPr>
            <a:t>等待报价</a:t>
          </a:r>
          <a:r>
            <a:rPr lang="zh-CN" altLang="en-US"/>
            <a:t/>
          </a:r>
          <a:endParaRPr lang="zh-CN" altLang="en-US"/>
        </a:p>
      </dgm:t>
    </dgm:pt>
    <dgm:pt modelId="{CF18C7ED-262E-47EB-A8BC-BC18A4B2756C}" cxnId="{99063FD2-C8A7-4A9F-8E38-8652FA0111E8}" type="parTrans">
      <dgm:prSet/>
      <dgm:spPr/>
      <dgm:t>
        <a:bodyPr/>
        <a:p>
          <a:endParaRPr lang="zh-CN" altLang="en-US"/>
        </a:p>
      </dgm:t>
    </dgm:pt>
    <dgm:pt modelId="{C20DFEDB-A5DA-48B1-860C-C64E9FB9889D}" cxnId="{99063FD2-C8A7-4A9F-8E38-8652FA0111E8}" type="sibTrans">
      <dgm:prSet/>
      <dgm:spPr/>
      <dgm:t>
        <a:bodyPr/>
        <a:p>
          <a:endParaRPr lang="zh-CN" altLang="en-US"/>
        </a:p>
      </dgm:t>
    </dgm:pt>
    <dgm:pt modelId="{4DBF9FC0-7F11-49D1-A13A-F9EF16035E78}">
      <dgm:prSet phldrT="[文本]" phldr="0" custT="0"/>
      <dgm:spPr/>
      <dgm:t>
        <a:bodyPr vert="horz" wrap="square"/>
        <a:p>
          <a:pPr>
            <a:lnSpc>
              <a:spcPct val="100000"/>
            </a:lnSpc>
            <a:spcBef>
              <a:spcPct val="0"/>
            </a:spcBef>
            <a:spcAft>
              <a:spcPct val="35000"/>
            </a:spcAft>
          </a:pPr>
          <a:r>
            <a:rPr lang="en-US" altLang="zh-CN"/>
            <a:t>4</a:t>
          </a:r>
          <a:r>
            <a:rPr lang="zh-CN" altLang="en-US"/>
            <a:t>、确认报价</a:t>
          </a:r>
          <a:r>
            <a:rPr lang="zh-CN" altLang="en-US"/>
            <a:t/>
          </a:r>
          <a:endParaRPr lang="zh-CN" altLang="en-US"/>
        </a:p>
      </dgm:t>
    </dgm:pt>
    <dgm:pt modelId="{716438C4-1259-4C94-B7A8-3756D5685E48}" cxnId="{F956DE99-33ED-4EFA-8CD3-EF92B6C0BDC9}" type="parTrans">
      <dgm:prSet/>
      <dgm:spPr/>
      <dgm:t>
        <a:bodyPr/>
        <a:p>
          <a:endParaRPr lang="zh-CN" altLang="en-US"/>
        </a:p>
      </dgm:t>
    </dgm:pt>
    <dgm:pt modelId="{627790A7-E5AF-4DEF-9847-DE068ABD657B}" cxnId="{F956DE99-33ED-4EFA-8CD3-EF92B6C0BDC9}" type="sibTrans">
      <dgm:prSet/>
      <dgm:spPr/>
      <dgm:t>
        <a:bodyPr/>
        <a:p>
          <a:endParaRPr lang="zh-CN" altLang="en-US"/>
        </a:p>
      </dgm:t>
    </dgm:pt>
    <dgm:pt modelId="{3B57DE3A-D0CA-4A4A-A50B-01FBE031AA69}">
      <dgm:prSet phldrT="[文本]" phldr="0" custT="0"/>
      <dgm:spPr/>
      <dgm:t>
        <a:bodyPr vert="horz" wrap="square"/>
        <a:p>
          <a:pPr>
            <a:lnSpc>
              <a:spcPct val="100000"/>
            </a:lnSpc>
            <a:spcBef>
              <a:spcPct val="0"/>
            </a:spcBef>
            <a:spcAft>
              <a:spcPct val="35000"/>
            </a:spcAft>
          </a:pPr>
          <a:r>
            <a:rPr lang="en-US" altLang="zh-CN"/>
            <a:t>5</a:t>
          </a:r>
          <a:r>
            <a:rPr lang="zh-CN" altLang="en-US"/>
            <a:t>、提交预核保</a:t>
          </a:r>
          <a:r>
            <a:rPr lang="zh-CN" altLang="en-US"/>
            <a:t/>
          </a:r>
          <a:endParaRPr lang="zh-CN" altLang="en-US"/>
        </a:p>
      </dgm:t>
    </dgm:pt>
    <dgm:pt modelId="{98FA3677-4FAE-4C5E-B3CE-CF3B6D80F4A1}" cxnId="{E94360EF-01D3-4DB5-867C-5FF37DA0942E}" type="parTrans">
      <dgm:prSet/>
      <dgm:spPr/>
      <dgm:t>
        <a:bodyPr/>
        <a:p>
          <a:endParaRPr lang="zh-CN" altLang="en-US"/>
        </a:p>
      </dgm:t>
    </dgm:pt>
    <dgm:pt modelId="{D4875198-FB6C-46A1-9EC3-6A21426D178B}" cxnId="{E94360EF-01D3-4DB5-867C-5FF37DA0942E}" type="sibTrans">
      <dgm:prSet/>
      <dgm:spPr/>
      <dgm:t>
        <a:bodyPr/>
        <a:p>
          <a:endParaRPr lang="zh-CN" altLang="en-US"/>
        </a:p>
      </dgm:t>
    </dgm:pt>
    <dgm:pt modelId="{184EF2C0-4565-4BA9-8C34-209A31A74EDB}">
      <dgm:prSet phldr="0" custT="0"/>
      <dgm:spPr/>
      <dgm:t>
        <a:bodyPr vert="horz" wrap="square"/>
        <a:p>
          <a:pPr>
            <a:lnSpc>
              <a:spcPct val="100000"/>
            </a:lnSpc>
            <a:spcBef>
              <a:spcPct val="0"/>
            </a:spcBef>
            <a:spcAft>
              <a:spcPct val="35000"/>
            </a:spcAft>
          </a:pPr>
          <a:r>
            <a:rPr lang="en-US" altLang="zh-CN">
              <a:solidFill>
                <a:schemeClr val="bg1"/>
              </a:solidFill>
              <a:sym typeface="+mn-ea"/>
            </a:rPr>
            <a:t>6</a:t>
          </a:r>
          <a:r>
            <a:rPr lang="zh-CN" altLang="en-US">
              <a:solidFill>
                <a:schemeClr val="bg1"/>
              </a:solidFill>
              <a:sym typeface="+mn-ea"/>
            </a:rPr>
            <a:t>、支付保费</a:t>
          </a:r>
          <a:r>
            <a:rPr lang="zh-CN"/>
            <a:t/>
          </a:r>
          <a:endParaRPr lang="zh-CN"/>
        </a:p>
      </dgm:t>
    </dgm:pt>
    <dgm:pt modelId="{A51BF3EF-84F7-41F0-9F03-077E0E377493}" cxnId="{5C54ECF0-95C6-4202-96FE-49F02504660C}" type="parTrans">
      <dgm:prSet/>
      <dgm:spPr/>
    </dgm:pt>
    <dgm:pt modelId="{8733EC30-9714-46F4-82F5-8AE5875BE60E}" cxnId="{5C54ECF0-95C6-4202-96FE-49F02504660C}" type="sibTrans">
      <dgm:prSet/>
      <dgm:spPr/>
    </dgm:pt>
    <dgm:pt modelId="{1623B4C5-2499-4637-B07C-6AE8AE2BD718}" type="pres">
      <dgm:prSet presAssocID="{4BE40EF7-4FDB-46DC-AD5C-7AA9927BCDC4}" presName="Name0" presStyleCnt="0">
        <dgm:presLayoutVars>
          <dgm:dir/>
          <dgm:resizeHandles val="exact"/>
        </dgm:presLayoutVars>
      </dgm:prSet>
      <dgm:spPr/>
    </dgm:pt>
    <dgm:pt modelId="{2FBE2C1E-1D94-400F-A227-985D4DA10085}" type="pres">
      <dgm:prSet presAssocID="{79A907BE-6A57-46F9-949B-2F83975E5013}" presName="node" presStyleLbl="node1" presStyleIdx="0" presStyleCnt="6">
        <dgm:presLayoutVars>
          <dgm:bulletEnabled val="1"/>
        </dgm:presLayoutVars>
      </dgm:prSet>
      <dgm:spPr/>
    </dgm:pt>
    <dgm:pt modelId="{9F73252C-5345-45F1-A6FA-69E44781CCB0}" type="pres">
      <dgm:prSet presAssocID="{6E764295-1C97-4A8A-BB23-8F6587B65D20}" presName="sibTrans" presStyleLbl="sibTrans1D1" presStyleIdx="0" presStyleCnt="5"/>
      <dgm:spPr/>
    </dgm:pt>
    <dgm:pt modelId="{0A91809B-8299-4CB8-B3C9-28D901126CE1}" type="pres">
      <dgm:prSet presAssocID="{6E764295-1C97-4A8A-BB23-8F6587B65D20}" presName="connectorText" presStyleCnt="0"/>
      <dgm:spPr/>
    </dgm:pt>
    <dgm:pt modelId="{0482690C-586E-41D6-8B40-4CA7581A9CE9}" type="pres">
      <dgm:prSet presAssocID="{047E9EF6-99D9-47D4-8421-7851F36A512F}" presName="node" presStyleLbl="node1" presStyleIdx="1" presStyleCnt="6">
        <dgm:presLayoutVars>
          <dgm:bulletEnabled val="1"/>
        </dgm:presLayoutVars>
      </dgm:prSet>
      <dgm:spPr/>
    </dgm:pt>
    <dgm:pt modelId="{EBB69596-36AB-40F1-91C5-FC3350A00067}" type="pres">
      <dgm:prSet presAssocID="{B3A60D08-4CF1-4AD3-A554-8DA1472F6362}" presName="sibTrans" presStyleLbl="sibTrans1D1" presStyleIdx="1" presStyleCnt="5"/>
      <dgm:spPr/>
    </dgm:pt>
    <dgm:pt modelId="{9F0FF7A9-40E9-4C02-BFFF-6F0641C2389B}" type="pres">
      <dgm:prSet presAssocID="{B3A60D08-4CF1-4AD3-A554-8DA1472F6362}" presName="connectorText" presStyleCnt="0"/>
      <dgm:spPr/>
    </dgm:pt>
    <dgm:pt modelId="{E5145E43-B450-47CE-B1E5-1482BCF4071D}" type="pres">
      <dgm:prSet presAssocID="{9B99C3CE-0550-4254-B164-BB9424E18E56}" presName="node" presStyleLbl="node1" presStyleIdx="2" presStyleCnt="6">
        <dgm:presLayoutVars>
          <dgm:bulletEnabled val="1"/>
        </dgm:presLayoutVars>
      </dgm:prSet>
      <dgm:spPr/>
    </dgm:pt>
    <dgm:pt modelId="{31F3FE5F-74B2-48F8-89DC-AE29DBB498B0}" type="pres">
      <dgm:prSet presAssocID="{C20DFEDB-A5DA-48B1-860C-C64E9FB9889D}" presName="sibTrans" presStyleLbl="sibTrans1D1" presStyleIdx="2" presStyleCnt="5"/>
      <dgm:spPr/>
    </dgm:pt>
    <dgm:pt modelId="{EF27A438-6BA1-43B2-9139-DBAF3CBBEF89}" type="pres">
      <dgm:prSet presAssocID="{C20DFEDB-A5DA-48B1-860C-C64E9FB9889D}" presName="connectorText" presStyleCnt="0"/>
      <dgm:spPr/>
    </dgm:pt>
    <dgm:pt modelId="{13492D71-E670-42C9-A619-1DE9B5F887F1}" type="pres">
      <dgm:prSet presAssocID="{4DBF9FC0-7F11-49D1-A13A-F9EF16035E78}" presName="node" presStyleLbl="node1" presStyleIdx="3" presStyleCnt="6">
        <dgm:presLayoutVars>
          <dgm:bulletEnabled val="1"/>
        </dgm:presLayoutVars>
      </dgm:prSet>
      <dgm:spPr/>
    </dgm:pt>
    <dgm:pt modelId="{E85A6953-055C-454F-835D-7FF8096CA491}" type="pres">
      <dgm:prSet presAssocID="{627790A7-E5AF-4DEF-9847-DE068ABD657B}" presName="sibTrans" presStyleLbl="sibTrans1D1" presStyleIdx="3" presStyleCnt="5"/>
      <dgm:spPr/>
    </dgm:pt>
    <dgm:pt modelId="{EB69ECB2-9BFD-4754-8113-1A1F7EFC836E}" type="pres">
      <dgm:prSet presAssocID="{627790A7-E5AF-4DEF-9847-DE068ABD657B}" presName="connectorText" presStyleCnt="0"/>
      <dgm:spPr/>
    </dgm:pt>
    <dgm:pt modelId="{F80816D7-392E-4741-B9A3-C73586F7EC67}" type="pres">
      <dgm:prSet presAssocID="{3B57DE3A-D0CA-4A4A-A50B-01FBE031AA69}" presName="node" presStyleLbl="node1" presStyleIdx="4" presStyleCnt="6">
        <dgm:presLayoutVars>
          <dgm:bulletEnabled val="1"/>
        </dgm:presLayoutVars>
      </dgm:prSet>
      <dgm:spPr/>
    </dgm:pt>
    <dgm:pt modelId="{4C725483-B49D-4B50-BA81-A2A8EC00D852}" type="pres">
      <dgm:prSet presAssocID="{D4875198-FB6C-46A1-9EC3-6A21426D178B}" presName="sibTrans" presStyleLbl="sibTrans1D1" presStyleIdx="4" presStyleCnt="5"/>
      <dgm:spPr/>
    </dgm:pt>
    <dgm:pt modelId="{00063251-3DC2-4D6C-9919-D6EBA945843E}" type="pres">
      <dgm:prSet presAssocID="{D4875198-FB6C-46A1-9EC3-6A21426D178B}" presName="connectorText" presStyleCnt="0"/>
      <dgm:spPr/>
    </dgm:pt>
    <dgm:pt modelId="{F51394D9-B7A6-47D2-9375-3CF03B3D4DC5}" type="pres">
      <dgm:prSet presAssocID="{184EF2C0-4565-4BA9-8C34-209A31A74EDB}" presName="node" presStyleLbl="node1" presStyleIdx="5" presStyleCnt="6">
        <dgm:presLayoutVars>
          <dgm:bulletEnabled val="1"/>
        </dgm:presLayoutVars>
      </dgm:prSet>
      <dgm:spPr/>
    </dgm:pt>
  </dgm:ptLst>
  <dgm:cxnLst>
    <dgm:cxn modelId="{1F4799B6-FB77-470D-9B22-AAD08D441410}" srcId="{4BE40EF7-4FDB-46DC-AD5C-7AA9927BCDC4}" destId="{79A907BE-6A57-46F9-949B-2F83975E5013}" srcOrd="0" destOrd="0" parTransId="{27508ADE-09B9-4692-B3B1-997C0A038367}" sibTransId="{6E764295-1C97-4A8A-BB23-8F6587B65D20}"/>
    <dgm:cxn modelId="{607DD5D1-D1CA-4BE1-AC99-044CF48DB907}" srcId="{4BE40EF7-4FDB-46DC-AD5C-7AA9927BCDC4}" destId="{047E9EF6-99D9-47D4-8421-7851F36A512F}" srcOrd="1" destOrd="0" parTransId="{2AC7BC3F-1829-4928-9FDD-1BD085861192}" sibTransId="{B3A60D08-4CF1-4AD3-A554-8DA1472F6362}"/>
    <dgm:cxn modelId="{99063FD2-C8A7-4A9F-8E38-8652FA0111E8}" srcId="{4BE40EF7-4FDB-46DC-AD5C-7AA9927BCDC4}" destId="{9B99C3CE-0550-4254-B164-BB9424E18E56}" srcOrd="2" destOrd="0" parTransId="{CF18C7ED-262E-47EB-A8BC-BC18A4B2756C}" sibTransId="{C20DFEDB-A5DA-48B1-860C-C64E9FB9889D}"/>
    <dgm:cxn modelId="{F956DE99-33ED-4EFA-8CD3-EF92B6C0BDC9}" srcId="{4BE40EF7-4FDB-46DC-AD5C-7AA9927BCDC4}" destId="{4DBF9FC0-7F11-49D1-A13A-F9EF16035E78}" srcOrd="3" destOrd="0" parTransId="{716438C4-1259-4C94-B7A8-3756D5685E48}" sibTransId="{627790A7-E5AF-4DEF-9847-DE068ABD657B}"/>
    <dgm:cxn modelId="{E94360EF-01D3-4DB5-867C-5FF37DA0942E}" srcId="{4BE40EF7-4FDB-46DC-AD5C-7AA9927BCDC4}" destId="{3B57DE3A-D0CA-4A4A-A50B-01FBE031AA69}" srcOrd="4" destOrd="0" parTransId="{98FA3677-4FAE-4C5E-B3CE-CF3B6D80F4A1}" sibTransId="{D4875198-FB6C-46A1-9EC3-6A21426D178B}"/>
    <dgm:cxn modelId="{5C54ECF0-95C6-4202-96FE-49F02504660C}" srcId="{4BE40EF7-4FDB-46DC-AD5C-7AA9927BCDC4}" destId="{184EF2C0-4565-4BA9-8C34-209A31A74EDB}" srcOrd="5" destOrd="0" parTransId="{A51BF3EF-84F7-41F0-9F03-077E0E377493}" sibTransId="{8733EC30-9714-46F4-82F5-8AE5875BE60E}"/>
    <dgm:cxn modelId="{6B4F24C1-7BF3-42BD-988B-BB9E0B21A146}" type="presOf" srcId="{4BE40EF7-4FDB-46DC-AD5C-7AA9927BCDC4}" destId="{1623B4C5-2499-4637-B07C-6AE8AE2BD718}" srcOrd="0" destOrd="0" presId="urn:microsoft.com/office/officeart/2005/8/layout/bProcess3"/>
    <dgm:cxn modelId="{DF7293FE-7D55-409B-8ED4-B429B683B82B}" type="presParOf" srcId="{1623B4C5-2499-4637-B07C-6AE8AE2BD718}" destId="{2FBE2C1E-1D94-400F-A227-985D4DA10085}" srcOrd="0" destOrd="0" presId="urn:microsoft.com/office/officeart/2005/8/layout/bProcess3"/>
    <dgm:cxn modelId="{8E9180FB-8305-45B5-A7FB-5FD4E42454E4}" type="presOf" srcId="{79A907BE-6A57-46F9-949B-2F83975E5013}" destId="{2FBE2C1E-1D94-400F-A227-985D4DA10085}" srcOrd="0" destOrd="0" presId="urn:microsoft.com/office/officeart/2005/8/layout/bProcess3"/>
    <dgm:cxn modelId="{599A1190-52F8-4B8B-86FF-32D4BC40B455}" type="presParOf" srcId="{1623B4C5-2499-4637-B07C-6AE8AE2BD718}" destId="{9F73252C-5345-45F1-A6FA-69E44781CCB0}" srcOrd="1" destOrd="0" presId="urn:microsoft.com/office/officeart/2005/8/layout/bProcess3"/>
    <dgm:cxn modelId="{5A4ACE75-257C-471C-A28F-16940CCFC50B}" type="presOf" srcId="{6E764295-1C97-4A8A-BB23-8F6587B65D20}" destId="{9F73252C-5345-45F1-A6FA-69E44781CCB0}" srcOrd="0" destOrd="0" presId="urn:microsoft.com/office/officeart/2005/8/layout/bProcess3"/>
    <dgm:cxn modelId="{7A955ACC-EED6-4463-8A5C-3BBAB2E2E73B}" type="presParOf" srcId="{9F73252C-5345-45F1-A6FA-69E44781CCB0}" destId="{0A91809B-8299-4CB8-B3C9-28D901126CE1}" srcOrd="0" destOrd="1" presId="urn:microsoft.com/office/officeart/2005/8/layout/bProcess3"/>
    <dgm:cxn modelId="{C040AFC2-A219-4AAE-A8D7-D1EA13CC73ED}" type="presOf" srcId="{6E764295-1C97-4A8A-BB23-8F6587B65D20}" destId="{0A91809B-8299-4CB8-B3C9-28D901126CE1}" srcOrd="1" destOrd="0" presId="urn:microsoft.com/office/officeart/2005/8/layout/bProcess3"/>
    <dgm:cxn modelId="{4868DFC1-C541-43EF-A64F-67D73E819D59}" type="presParOf" srcId="{1623B4C5-2499-4637-B07C-6AE8AE2BD718}" destId="{0482690C-586E-41D6-8B40-4CA7581A9CE9}" srcOrd="2" destOrd="0" presId="urn:microsoft.com/office/officeart/2005/8/layout/bProcess3"/>
    <dgm:cxn modelId="{51102BD4-2215-4469-89F6-FFDED1639F0F}" type="presOf" srcId="{047E9EF6-99D9-47D4-8421-7851F36A512F}" destId="{0482690C-586E-41D6-8B40-4CA7581A9CE9}" srcOrd="0" destOrd="0" presId="urn:microsoft.com/office/officeart/2005/8/layout/bProcess3"/>
    <dgm:cxn modelId="{EF0C5FD6-E342-4832-901E-FD6728455A44}" type="presParOf" srcId="{1623B4C5-2499-4637-B07C-6AE8AE2BD718}" destId="{EBB69596-36AB-40F1-91C5-FC3350A00067}" srcOrd="3" destOrd="0" presId="urn:microsoft.com/office/officeart/2005/8/layout/bProcess3"/>
    <dgm:cxn modelId="{A0E34089-9174-4E28-B213-FC611F0AC9D3}" type="presOf" srcId="{B3A60D08-4CF1-4AD3-A554-8DA1472F6362}" destId="{EBB69596-36AB-40F1-91C5-FC3350A00067}" srcOrd="0" destOrd="0" presId="urn:microsoft.com/office/officeart/2005/8/layout/bProcess3"/>
    <dgm:cxn modelId="{B1736016-B4C5-4D0B-A021-6ECE308641A5}" type="presParOf" srcId="{EBB69596-36AB-40F1-91C5-FC3350A00067}" destId="{9F0FF7A9-40E9-4C02-BFFF-6F0641C2389B}" srcOrd="0" destOrd="3" presId="urn:microsoft.com/office/officeart/2005/8/layout/bProcess3"/>
    <dgm:cxn modelId="{0A7EFCCD-345D-42EE-88D8-747DEC966F6D}" type="presOf" srcId="{B3A60D08-4CF1-4AD3-A554-8DA1472F6362}" destId="{9F0FF7A9-40E9-4C02-BFFF-6F0641C2389B}" srcOrd="1" destOrd="0" presId="urn:microsoft.com/office/officeart/2005/8/layout/bProcess3"/>
    <dgm:cxn modelId="{C499881D-9E99-4E99-B3D8-2D4B8EE1B74B}" type="presParOf" srcId="{1623B4C5-2499-4637-B07C-6AE8AE2BD718}" destId="{E5145E43-B450-47CE-B1E5-1482BCF4071D}" srcOrd="4" destOrd="0" presId="urn:microsoft.com/office/officeart/2005/8/layout/bProcess3"/>
    <dgm:cxn modelId="{18C8CDE8-4107-4646-9938-1A9DFD78361D}" type="presOf" srcId="{9B99C3CE-0550-4254-B164-BB9424E18E56}" destId="{E5145E43-B450-47CE-B1E5-1482BCF4071D}" srcOrd="0" destOrd="0" presId="urn:microsoft.com/office/officeart/2005/8/layout/bProcess3"/>
    <dgm:cxn modelId="{61B0D1D7-E9DE-4851-A1A7-3378DF81F543}" type="presParOf" srcId="{1623B4C5-2499-4637-B07C-6AE8AE2BD718}" destId="{31F3FE5F-74B2-48F8-89DC-AE29DBB498B0}" srcOrd="5" destOrd="0" presId="urn:microsoft.com/office/officeart/2005/8/layout/bProcess3"/>
    <dgm:cxn modelId="{CECE44A4-A8AA-404A-8B10-512C4B51F36D}" type="presOf" srcId="{C20DFEDB-A5DA-48B1-860C-C64E9FB9889D}" destId="{31F3FE5F-74B2-48F8-89DC-AE29DBB498B0}" srcOrd="0" destOrd="0" presId="urn:microsoft.com/office/officeart/2005/8/layout/bProcess3"/>
    <dgm:cxn modelId="{D9BA80EE-302B-4256-9ED9-CEA59B7CAE3F}" type="presParOf" srcId="{31F3FE5F-74B2-48F8-89DC-AE29DBB498B0}" destId="{EF27A438-6BA1-43B2-9139-DBAF3CBBEF89}" srcOrd="0" destOrd="5" presId="urn:microsoft.com/office/officeart/2005/8/layout/bProcess3"/>
    <dgm:cxn modelId="{132BB620-24D6-4BF8-9E58-9DD5DF6FB8CC}" type="presOf" srcId="{C20DFEDB-A5DA-48B1-860C-C64E9FB9889D}" destId="{EF27A438-6BA1-43B2-9139-DBAF3CBBEF89}" srcOrd="1" destOrd="0" presId="urn:microsoft.com/office/officeart/2005/8/layout/bProcess3"/>
    <dgm:cxn modelId="{383E455E-808A-40A6-8B7D-892A49D8105B}" type="presParOf" srcId="{1623B4C5-2499-4637-B07C-6AE8AE2BD718}" destId="{13492D71-E670-42C9-A619-1DE9B5F887F1}" srcOrd="6" destOrd="0" presId="urn:microsoft.com/office/officeart/2005/8/layout/bProcess3"/>
    <dgm:cxn modelId="{5AE0E301-288A-4E63-8358-5B30A273A89E}" type="presOf" srcId="{4DBF9FC0-7F11-49D1-A13A-F9EF16035E78}" destId="{13492D71-E670-42C9-A619-1DE9B5F887F1}" srcOrd="0" destOrd="0" presId="urn:microsoft.com/office/officeart/2005/8/layout/bProcess3"/>
    <dgm:cxn modelId="{E5D01F87-D894-4BDC-8225-4B6F24923BCF}" type="presParOf" srcId="{1623B4C5-2499-4637-B07C-6AE8AE2BD718}" destId="{E85A6953-055C-454F-835D-7FF8096CA491}" srcOrd="7" destOrd="0" presId="urn:microsoft.com/office/officeart/2005/8/layout/bProcess3"/>
    <dgm:cxn modelId="{9C546F5C-670E-4D6C-B971-CB35BD9C0569}" type="presOf" srcId="{627790A7-E5AF-4DEF-9847-DE068ABD657B}" destId="{E85A6953-055C-454F-835D-7FF8096CA491}" srcOrd="0" destOrd="0" presId="urn:microsoft.com/office/officeart/2005/8/layout/bProcess3"/>
    <dgm:cxn modelId="{3EDA7526-0DFF-4609-AAEC-D45C4F846841}" type="presParOf" srcId="{E85A6953-055C-454F-835D-7FF8096CA491}" destId="{EB69ECB2-9BFD-4754-8113-1A1F7EFC836E}" srcOrd="0" destOrd="7" presId="urn:microsoft.com/office/officeart/2005/8/layout/bProcess3"/>
    <dgm:cxn modelId="{B168DD7B-671B-49EE-B82A-740A4CBEF3A1}" type="presOf" srcId="{627790A7-E5AF-4DEF-9847-DE068ABD657B}" destId="{EB69ECB2-9BFD-4754-8113-1A1F7EFC836E}" srcOrd="1" destOrd="0" presId="urn:microsoft.com/office/officeart/2005/8/layout/bProcess3"/>
    <dgm:cxn modelId="{F0F13197-0143-435C-B5A3-6E492692C91B}" type="presParOf" srcId="{1623B4C5-2499-4637-B07C-6AE8AE2BD718}" destId="{F80816D7-392E-4741-B9A3-C73586F7EC67}" srcOrd="8" destOrd="0" presId="urn:microsoft.com/office/officeart/2005/8/layout/bProcess3"/>
    <dgm:cxn modelId="{2CA73919-7962-48D4-875E-51BC7DE13393}" type="presOf" srcId="{3B57DE3A-D0CA-4A4A-A50B-01FBE031AA69}" destId="{F80816D7-392E-4741-B9A3-C73586F7EC67}" srcOrd="0" destOrd="0" presId="urn:microsoft.com/office/officeart/2005/8/layout/bProcess3"/>
    <dgm:cxn modelId="{7D47F54C-4755-4E3C-A886-29F2D14EC4C1}" type="presParOf" srcId="{1623B4C5-2499-4637-B07C-6AE8AE2BD718}" destId="{4C725483-B49D-4B50-BA81-A2A8EC00D852}" srcOrd="9" destOrd="0" presId="urn:microsoft.com/office/officeart/2005/8/layout/bProcess3"/>
    <dgm:cxn modelId="{FCF95ACA-A9A3-4F58-BD5A-76484D7ABC2E}" type="presOf" srcId="{D4875198-FB6C-46A1-9EC3-6A21426D178B}" destId="{4C725483-B49D-4B50-BA81-A2A8EC00D852}" srcOrd="0" destOrd="0" presId="urn:microsoft.com/office/officeart/2005/8/layout/bProcess3"/>
    <dgm:cxn modelId="{5BC383C4-F348-4ACA-836D-904596B21922}" type="presParOf" srcId="{4C725483-B49D-4B50-BA81-A2A8EC00D852}" destId="{00063251-3DC2-4D6C-9919-D6EBA945843E}" srcOrd="0" destOrd="9" presId="urn:microsoft.com/office/officeart/2005/8/layout/bProcess3"/>
    <dgm:cxn modelId="{86F6B194-B864-495D-A1C8-A0B6D0056B0C}" type="presOf" srcId="{D4875198-FB6C-46A1-9EC3-6A21426D178B}" destId="{00063251-3DC2-4D6C-9919-D6EBA945843E}" srcOrd="1" destOrd="0" presId="urn:microsoft.com/office/officeart/2005/8/layout/bProcess3"/>
    <dgm:cxn modelId="{282ED9BA-EB41-46B7-A6C5-8D511D057F20}" type="presParOf" srcId="{1623B4C5-2499-4637-B07C-6AE8AE2BD718}" destId="{F51394D9-B7A6-47D2-9375-3CF03B3D4DC5}" srcOrd="10" destOrd="0" presId="urn:microsoft.com/office/officeart/2005/8/layout/bProcess3"/>
    <dgm:cxn modelId="{25FE0EF1-4BC8-4D6A-96FB-B3EC76924698}" type="presOf" srcId="{184EF2C0-4565-4BA9-8C34-209A31A74EDB}" destId="{F51394D9-B7A6-47D2-9375-3CF03B3D4DC5}" srcOrd="0" destOrd="0" presId="urn:microsoft.com/office/officeart/2005/8/layout/b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813290" cy="4875530"/>
        <a:chOff x="0" y="0"/>
        <a:chExt cx="9813290" cy="4875530"/>
      </a:xfrm>
    </dsp:grpSpPr>
    <dsp:sp modelId="{9F73252C-5345-45F1-A6FA-69E44781CCB0}">
      <dsp:nvSpPr>
        <dsp:cNvPr id="4" name="任意多边形 3"/>
        <dsp:cNvSpPr/>
      </dsp:nvSpPr>
      <dsp:spPr bwMode="white">
        <a:xfrm>
          <a:off x="2847675" y="1263980"/>
          <a:ext cx="651328" cy="0"/>
        </a:xfrm>
        <a:custGeom>
          <a:avLst/>
          <a:gdLst/>
          <a:ahLst/>
          <a:cxnLst/>
          <a:pathLst>
            <a:path w="1026">
              <a:moveTo>
                <a:pt x="0" y="0"/>
              </a:moveTo>
              <a:lnTo>
                <a:pt x="1026" y="0"/>
              </a:lnTo>
            </a:path>
          </a:pathLst>
        </a:custGeom>
        <a:ln>
          <a:tailEnd type="arrow" w="lg" len="med"/>
        </a:ln>
      </dsp:spPr>
      <dsp:style>
        <a:lnRef idx="1">
          <a:schemeClr val="accent4">
            <a:hueOff val="0"/>
            <a:satOff val="0"/>
            <a:lumOff val="0"/>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847675" y="1263980"/>
        <a:ext cx="651328" cy="0"/>
      </dsp:txXfrm>
    </dsp:sp>
    <dsp:sp modelId="{2FBE2C1E-1D94-400F-A227-985D4DA10085}">
      <dsp:nvSpPr>
        <dsp:cNvPr id="3" name="矩形 2"/>
        <dsp:cNvSpPr/>
      </dsp:nvSpPr>
      <dsp:spPr bwMode="white">
        <a:xfrm>
          <a:off x="15812" y="414421"/>
          <a:ext cx="2831862" cy="1699117"/>
        </a:xfrm>
        <a:prstGeom prst="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t>1</a:t>
          </a:r>
          <a:r>
            <a:rPr lang="zh-CN" altLang="en-US"/>
            <a:t>、</a:t>
          </a:r>
          <a:r>
            <a:rPr lang="zh-CN" altLang="en-US">
              <a:sym typeface="+mn-ea"/>
            </a:rPr>
            <a:t>登陆投保平台</a:t>
          </a:r>
          <a:endParaRPr lang="zh-CN" altLang="en-US"/>
        </a:p>
      </dsp:txBody>
      <dsp:txXfrm>
        <a:off x="15812" y="414421"/>
        <a:ext cx="2831862" cy="1699117"/>
      </dsp:txXfrm>
    </dsp:sp>
    <dsp:sp modelId="{EBB69596-36AB-40F1-91C5-FC3350A00067}">
      <dsp:nvSpPr>
        <dsp:cNvPr id="6" name="任意多边形 5"/>
        <dsp:cNvSpPr/>
      </dsp:nvSpPr>
      <dsp:spPr bwMode="white">
        <a:xfrm>
          <a:off x="6330866" y="1263980"/>
          <a:ext cx="651328" cy="0"/>
        </a:xfrm>
        <a:custGeom>
          <a:avLst/>
          <a:gdLst/>
          <a:ahLst/>
          <a:cxnLst/>
          <a:pathLst>
            <a:path w="1026">
              <a:moveTo>
                <a:pt x="0" y="0"/>
              </a:moveTo>
              <a:lnTo>
                <a:pt x="1026" y="0"/>
              </a:lnTo>
            </a:path>
          </a:pathLst>
        </a:custGeom>
        <a:ln>
          <a:tailEnd type="arrow" w="lg" len="med"/>
        </a:ln>
      </dsp:spPr>
      <dsp:style>
        <a:lnRef idx="1">
          <a:schemeClr val="accent4">
            <a:hueOff val="-1125000"/>
            <a:satOff val="6667"/>
            <a:lumOff val="588"/>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6330866" y="1263980"/>
        <a:ext cx="651328" cy="0"/>
      </dsp:txXfrm>
    </dsp:sp>
    <dsp:sp modelId="{0482690C-586E-41D6-8B40-4CA7581A9CE9}">
      <dsp:nvSpPr>
        <dsp:cNvPr id="5" name="矩形 4"/>
        <dsp:cNvSpPr/>
      </dsp:nvSpPr>
      <dsp:spPr bwMode="white">
        <a:xfrm>
          <a:off x="3499003" y="414421"/>
          <a:ext cx="2831862" cy="1699117"/>
        </a:xfrm>
        <a:prstGeom prst="rect">
          <a:avLst/>
        </a:prstGeom>
      </dsp:spPr>
      <dsp:style>
        <a:lnRef idx="2">
          <a:schemeClr val="lt1"/>
        </a:lnRef>
        <a:fillRef idx="1">
          <a:schemeClr val="accent4">
            <a:hueOff val="-900000"/>
            <a:satOff val="5333"/>
            <a:lumOff val="471"/>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sym typeface="+mn-ea"/>
            </a:rPr>
            <a:t>2</a:t>
          </a:r>
          <a:r>
            <a:rPr lang="zh-CN" altLang="en-US">
              <a:sym typeface="+mn-ea"/>
            </a:rPr>
            <a:t>、企业认证、</a:t>
          </a:r>
          <a:r>
            <a:rPr lang="zh-CN" altLang="en-US">
              <a:sym typeface="+mn-ea"/>
            </a:rPr>
            <a:t>填写投保信息</a:t>
          </a:r>
          <a:endParaRPr lang="zh-CN" altLang="en-US"/>
        </a:p>
      </dsp:txBody>
      <dsp:txXfrm>
        <a:off x="3499003" y="414421"/>
        <a:ext cx="2831862" cy="1699117"/>
      </dsp:txXfrm>
    </dsp:sp>
    <dsp:sp modelId="{31F3FE5F-74B2-48F8-89DC-AE29DBB498B0}">
      <dsp:nvSpPr>
        <dsp:cNvPr id="8" name="任意多边形 7"/>
        <dsp:cNvSpPr/>
      </dsp:nvSpPr>
      <dsp:spPr bwMode="white">
        <a:xfrm>
          <a:off x="1431744" y="2113538"/>
          <a:ext cx="6966382" cy="648453"/>
        </a:xfrm>
        <a:custGeom>
          <a:avLst/>
          <a:gdLst/>
          <a:ahLst/>
          <a:cxnLst/>
          <a:pathLst>
            <a:path w="10971" h="1021">
              <a:moveTo>
                <a:pt x="10971" y="0"/>
              </a:moveTo>
              <a:lnTo>
                <a:pt x="10971" y="511"/>
              </a:lnTo>
              <a:lnTo>
                <a:pt x="0" y="511"/>
              </a:lnTo>
              <a:lnTo>
                <a:pt x="0" y="1021"/>
              </a:lnTo>
            </a:path>
          </a:pathLst>
        </a:custGeom>
        <a:ln>
          <a:tailEnd type="arrow" w="lg" len="med"/>
        </a:ln>
      </dsp:spPr>
      <dsp:style>
        <a:lnRef idx="1">
          <a:schemeClr val="accent4">
            <a:hueOff val="-2250000"/>
            <a:satOff val="13333"/>
            <a:lumOff val="1176"/>
            <a:alpha val="100000"/>
          </a:schemeClr>
        </a:lnRef>
        <a:fillRef idx="0">
          <a:scrgbClr r="0" g="0" b="0"/>
        </a:fillRef>
        <a:effectRef idx="0">
          <a:scrgbClr r="0" g="0" b="0"/>
        </a:effectRef>
        <a:fontRef idx="minor"/>
      </dsp:style>
      <dsp:txBody>
        <a:bodyPr lIns="12700" tIns="0" rIns="12700" bIns="0" anchor="ctr"/>
        <a:lstStyle>
          <a:lvl1pPr algn="ctr">
            <a:defRPr sz="42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zh-CN" altLang="en-US"/>
        </a:p>
      </dsp:txBody>
      <dsp:txXfrm>
        <a:off x="1431744" y="2113538"/>
        <a:ext cx="6966382" cy="648453"/>
      </dsp:txXfrm>
    </dsp:sp>
    <dsp:sp modelId="{E5145E43-B450-47CE-B1E5-1482BCF4071D}">
      <dsp:nvSpPr>
        <dsp:cNvPr id="7" name="矩形 6"/>
        <dsp:cNvSpPr/>
      </dsp:nvSpPr>
      <dsp:spPr bwMode="white">
        <a:xfrm>
          <a:off x="6982194" y="414421"/>
          <a:ext cx="2831862" cy="1699117"/>
        </a:xfrm>
        <a:prstGeom prst="rect">
          <a:avLst/>
        </a:prstGeom>
      </dsp:spPr>
      <dsp:style>
        <a:lnRef idx="2">
          <a:schemeClr val="lt1"/>
        </a:lnRef>
        <a:fillRef idx="1">
          <a:schemeClr val="accent4">
            <a:hueOff val="-1800000"/>
            <a:satOff val="10667"/>
            <a:lumOff val="941"/>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t>3</a:t>
          </a:r>
          <a:r>
            <a:rPr lang="zh-CN" altLang="en-US"/>
            <a:t>、</a:t>
          </a:r>
          <a:r>
            <a:rPr lang="zh-CN" altLang="en-US">
              <a:sym typeface="+mn-ea"/>
            </a:rPr>
            <a:t>等待报价</a:t>
          </a:r>
          <a:endParaRPr lang="zh-CN" altLang="en-US"/>
        </a:p>
      </dsp:txBody>
      <dsp:txXfrm>
        <a:off x="6982194" y="414421"/>
        <a:ext cx="2831862" cy="1699117"/>
      </dsp:txXfrm>
    </dsp:sp>
    <dsp:sp modelId="{E85A6953-055C-454F-835D-7FF8096CA491}">
      <dsp:nvSpPr>
        <dsp:cNvPr id="10" name="任意多边形 9"/>
        <dsp:cNvSpPr/>
      </dsp:nvSpPr>
      <dsp:spPr bwMode="white">
        <a:xfrm>
          <a:off x="2847675" y="3611550"/>
          <a:ext cx="651328" cy="0"/>
        </a:xfrm>
        <a:custGeom>
          <a:avLst/>
          <a:gdLst/>
          <a:ahLst/>
          <a:cxnLst/>
          <a:pathLst>
            <a:path w="1026">
              <a:moveTo>
                <a:pt x="0" y="0"/>
              </a:moveTo>
              <a:lnTo>
                <a:pt x="1026" y="0"/>
              </a:lnTo>
            </a:path>
          </a:pathLst>
        </a:custGeom>
        <a:ln>
          <a:tailEnd type="arrow" w="lg" len="med"/>
        </a:ln>
      </dsp:spPr>
      <dsp:style>
        <a:lnRef idx="1">
          <a:schemeClr val="accent4">
            <a:hueOff val="-3375000"/>
            <a:satOff val="20000"/>
            <a:lumOff val="1765"/>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847675" y="3611550"/>
        <a:ext cx="651328" cy="0"/>
      </dsp:txXfrm>
    </dsp:sp>
    <dsp:sp modelId="{13492D71-E670-42C9-A619-1DE9B5F887F1}">
      <dsp:nvSpPr>
        <dsp:cNvPr id="9" name="矩形 8"/>
        <dsp:cNvSpPr/>
      </dsp:nvSpPr>
      <dsp:spPr bwMode="white">
        <a:xfrm>
          <a:off x="15812" y="2761992"/>
          <a:ext cx="2831862" cy="1699117"/>
        </a:xfrm>
        <a:prstGeom prst="rect">
          <a:avLst/>
        </a:prstGeom>
      </dsp:spPr>
      <dsp:style>
        <a:lnRef idx="2">
          <a:schemeClr val="lt1"/>
        </a:lnRef>
        <a:fillRef idx="1">
          <a:schemeClr val="accent4">
            <a:hueOff val="-2700000"/>
            <a:satOff val="16000"/>
            <a:lumOff val="1412"/>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t>4</a:t>
          </a:r>
          <a:r>
            <a:rPr lang="zh-CN" altLang="en-US"/>
            <a:t>、确认报价</a:t>
          </a:r>
          <a:endParaRPr lang="zh-CN" altLang="en-US"/>
        </a:p>
      </dsp:txBody>
      <dsp:txXfrm>
        <a:off x="15812" y="2761992"/>
        <a:ext cx="2831862" cy="1699117"/>
      </dsp:txXfrm>
    </dsp:sp>
    <dsp:sp modelId="{4C725483-B49D-4B50-BA81-A2A8EC00D852}">
      <dsp:nvSpPr>
        <dsp:cNvPr id="12" name="任意多边形 11"/>
        <dsp:cNvSpPr/>
      </dsp:nvSpPr>
      <dsp:spPr bwMode="white">
        <a:xfrm>
          <a:off x="6330866" y="3611550"/>
          <a:ext cx="651328" cy="0"/>
        </a:xfrm>
        <a:custGeom>
          <a:avLst/>
          <a:gdLst/>
          <a:ahLst/>
          <a:cxnLst/>
          <a:pathLst>
            <a:path w="1026">
              <a:moveTo>
                <a:pt x="0" y="0"/>
              </a:moveTo>
              <a:lnTo>
                <a:pt x="1026" y="0"/>
              </a:lnTo>
            </a:path>
          </a:pathLst>
        </a:custGeom>
        <a:ln>
          <a:tailEnd type="arrow" w="lg" len="med"/>
        </a:ln>
      </dsp:spPr>
      <dsp:style>
        <a:lnRef idx="1">
          <a:schemeClr val="accent4">
            <a:hueOff val="-4500000"/>
            <a:satOff val="26667"/>
            <a:lumOff val="2353"/>
            <a:alpha val="100000"/>
          </a:schemeClr>
        </a:lnRef>
        <a:fillRef idx="0">
          <a:scrgbClr r="0" g="0" b="0"/>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6330866" y="3611550"/>
        <a:ext cx="651328" cy="0"/>
      </dsp:txXfrm>
    </dsp:sp>
    <dsp:sp modelId="{F80816D7-392E-4741-B9A3-C73586F7EC67}">
      <dsp:nvSpPr>
        <dsp:cNvPr id="11" name="矩形 10"/>
        <dsp:cNvSpPr/>
      </dsp:nvSpPr>
      <dsp:spPr bwMode="white">
        <a:xfrm>
          <a:off x="3499003" y="2761992"/>
          <a:ext cx="2831862" cy="1699117"/>
        </a:xfrm>
        <a:prstGeom prst="rect">
          <a:avLst/>
        </a:prstGeom>
      </dsp:spPr>
      <dsp:style>
        <a:lnRef idx="2">
          <a:schemeClr val="lt1"/>
        </a:lnRef>
        <a:fillRef idx="1">
          <a:schemeClr val="accent4">
            <a:hueOff val="-3600000"/>
            <a:satOff val="21333"/>
            <a:lumOff val="1882"/>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t>5</a:t>
          </a:r>
          <a:r>
            <a:rPr lang="zh-CN" altLang="en-US"/>
            <a:t>、提交预核保</a:t>
          </a:r>
          <a:endParaRPr lang="zh-CN" altLang="en-US"/>
        </a:p>
      </dsp:txBody>
      <dsp:txXfrm>
        <a:off x="3499003" y="2761992"/>
        <a:ext cx="2831862" cy="1699117"/>
      </dsp:txXfrm>
    </dsp:sp>
    <dsp:sp modelId="{F51394D9-B7A6-47D2-9375-3CF03B3D4DC5}">
      <dsp:nvSpPr>
        <dsp:cNvPr id="13" name="矩形 12"/>
        <dsp:cNvSpPr/>
      </dsp:nvSpPr>
      <dsp:spPr bwMode="white">
        <a:xfrm>
          <a:off x="6982194" y="2761992"/>
          <a:ext cx="2831862" cy="1699117"/>
        </a:xfrm>
        <a:prstGeom prst="rect">
          <a:avLst/>
        </a:prstGeom>
      </dsp:spPr>
      <dsp:style>
        <a:lnRef idx="2">
          <a:schemeClr val="lt1"/>
        </a:lnRef>
        <a:fillRef idx="1">
          <a:schemeClr val="accent4">
            <a:hueOff val="-4500000"/>
            <a:satOff val="26667"/>
            <a:lumOff val="2353"/>
            <a:alpha val="100000"/>
          </a:schemeClr>
        </a:fillRef>
        <a:effectRef idx="0">
          <a:scrgbClr r="0" g="0" b="0"/>
        </a:effectRef>
        <a:fontRef idx="minor">
          <a:schemeClr val="lt1"/>
        </a:fontRef>
      </dsp:style>
      <dsp:txBody>
        <a:bodyPr vert="horz" wrap="square" lIns="220472" tIns="220472" rIns="220472" bIns="220472"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altLang="zh-CN">
              <a:solidFill>
                <a:schemeClr val="bg1"/>
              </a:solidFill>
              <a:sym typeface="+mn-ea"/>
            </a:rPr>
            <a:t>6</a:t>
          </a:r>
          <a:r>
            <a:rPr lang="zh-CN" altLang="en-US">
              <a:solidFill>
                <a:schemeClr val="bg1"/>
              </a:solidFill>
              <a:sym typeface="+mn-ea"/>
            </a:rPr>
            <a:t>、支付保费</a:t>
          </a:r>
          <a:endParaRPr lang="zh-CN"/>
        </a:p>
      </dsp:txBody>
      <dsp:txXfrm>
        <a:off x="6982194" y="2761992"/>
        <a:ext cx="2831862" cy="169911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1524000" y="2900053"/>
            <a:ext cx="9144000" cy="979953"/>
          </a:xfrm>
        </p:spPr>
        <p:txBody>
          <a:bodyPr anchor="b">
            <a:noAutofit/>
          </a:bodyPr>
          <a:lstStyle>
            <a:lvl1pPr algn="ctr">
              <a:defRPr sz="6400">
                <a:solidFill>
                  <a:schemeClr val="bg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9"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
        <p:nvSpPr>
          <p:cNvPr id="2" name="文本框 1"/>
          <p:cNvSpPr txBox="1"/>
          <p:nvPr userDrawn="1"/>
        </p:nvSpPr>
        <p:spPr>
          <a:xfrm>
            <a:off x="3308350" y="4072890"/>
            <a:ext cx="5668010" cy="583565"/>
          </a:xfrm>
          <a:prstGeom prst="rect">
            <a:avLst/>
          </a:prstGeom>
          <a:noFill/>
        </p:spPr>
        <p:txBody>
          <a:bodyPr wrap="square" rtlCol="0">
            <a:spAutoFit/>
          </a:bodyPr>
          <a:p>
            <a:pPr algn="ctr"/>
            <a:r>
              <a:rPr lang="zh-CN" altLang="en-US" sz="3200">
                <a:solidFill>
                  <a:schemeClr val="bg1"/>
                </a:solidFill>
                <a:sym typeface="+mn-ea"/>
              </a:rPr>
              <a:t>瑞恒保险经纪有限责任公司</a:t>
            </a:r>
            <a:endParaRPr lang="zh-CN" altLang="en-US" sz="3200" noProof="1">
              <a:solidFill>
                <a:schemeClr val="bg1"/>
              </a:solidFill>
              <a:sym typeface="+mn-ea"/>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5" y="365126"/>
            <a:ext cx="1529316" cy="5811839"/>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1" y="365126"/>
            <a:ext cx="8879959" cy="581183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六边形 7"/>
          <p:cNvSpPr/>
          <p:nvPr/>
        </p:nvSpPr>
        <p:spPr>
          <a:xfrm>
            <a:off x="119063" y="620713"/>
            <a:ext cx="698500"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7" name="内容占位符 6"/>
          <p:cNvSpPr>
            <a:spLocks noGrp="1"/>
          </p:cNvSpPr>
          <p:nvPr>
            <p:ph sz="quarter" idx="13"/>
          </p:nvPr>
        </p:nvSpPr>
        <p:spPr>
          <a:xfrm>
            <a:off x="838200" y="551544"/>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14"/>
          </p:nvPr>
        </p:nvSpPr>
        <p:spPr/>
        <p:txBody>
          <a:bodyPr/>
          <a:lstStyle>
            <a:lvl1pPr>
              <a:defRPr/>
            </a:lvl1pPr>
          </a:lstStyle>
          <a:p>
            <a:pPr>
              <a:defRPr/>
            </a:pPr>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a:lvl1pPr>
          </a:lstStyle>
          <a:p>
            <a:pPr>
              <a:defRPr/>
            </a:pPr>
            <a:fld id="{2AED90C1-0531-421B-B7D8-1295C2DAEBB6}"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六边形 3"/>
          <p:cNvSpPr/>
          <p:nvPr>
            <p:custDataLst>
              <p:tags r:id="rId2"/>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pic>
        <p:nvPicPr>
          <p:cNvPr id="8" name="图片 7" descr="瑞E保logo"/>
          <p:cNvPicPr>
            <a:picLocks noChangeAspect="1"/>
          </p:cNvPicPr>
          <p:nvPr userDrawn="1"/>
        </p:nvPicPr>
        <p:blipFill>
          <a:blip r:embed="rId3"/>
          <a:stretch>
            <a:fillRect/>
          </a:stretch>
        </p:blipFill>
        <p:spPr>
          <a:xfrm>
            <a:off x="8816340" y="6317615"/>
            <a:ext cx="415925" cy="355600"/>
          </a:xfrm>
          <a:prstGeom prst="rect">
            <a:avLst/>
          </a:prstGeom>
        </p:spPr>
      </p:pic>
      <p:sp>
        <p:nvSpPr>
          <p:cNvPr id="2" name="文本框 1"/>
          <p:cNvSpPr txBox="1"/>
          <p:nvPr userDrawn="1"/>
        </p:nvSpPr>
        <p:spPr>
          <a:xfrm>
            <a:off x="9232265" y="6317615"/>
            <a:ext cx="3508375" cy="368300"/>
          </a:xfrm>
          <a:prstGeom prst="rect">
            <a:avLst/>
          </a:prstGeom>
          <a:noFill/>
        </p:spPr>
        <p:txBody>
          <a:bodyPr wrap="square" rtlCol="0">
            <a:spAutoFit/>
          </a:bodyPr>
          <a:p>
            <a:r>
              <a:rPr lang="zh-CN" altLang="en-US"/>
              <a:t>瑞恒保险经纪有限责任公司</a:t>
            </a:r>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a:extLst>
              <a:ext uri="{28A0092B-C50C-407E-A947-70E740481C1C}">
                <a14:useLocalDpi xmlns:a14="http://schemas.microsoft.com/office/drawing/2010/main" val="0"/>
              </a:ext>
            </a:extLst>
          </a:blip>
          <a:srcRect l="726" t="4927" r="2299" b="5486"/>
          <a:stretch>
            <a:fillRect/>
          </a:stretch>
        </p:blipFill>
        <p:spPr bwMode="auto">
          <a:xfrm>
            <a:off x="1588" y="-6350"/>
            <a:ext cx="41846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六边形 7"/>
          <p:cNvSpPr/>
          <p:nvPr/>
        </p:nvSpPr>
        <p:spPr>
          <a:xfrm>
            <a:off x="3614738" y="2924175"/>
            <a:ext cx="1173162" cy="1009650"/>
          </a:xfrm>
          <a:prstGeom prst="hexagon">
            <a:avLst/>
          </a:prstGeom>
          <a:solidFill>
            <a:schemeClr val="accent2"/>
          </a:solidFill>
          <a:ln>
            <a:solidFill>
              <a:schemeClr val="accen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2" name="标题 1"/>
          <p:cNvSpPr>
            <a:spLocks noGrp="1"/>
          </p:cNvSpPr>
          <p:nvPr>
            <p:ph type="title"/>
          </p:nvPr>
        </p:nvSpPr>
        <p:spPr>
          <a:xfrm>
            <a:off x="5231904" y="2856792"/>
            <a:ext cx="4477001" cy="642117"/>
          </a:xfrm>
        </p:spPr>
        <p:txBody>
          <a:bodyPr anchor="b">
            <a:normAutofit/>
          </a:bodyPr>
          <a:lstStyle>
            <a:lvl1pPr algn="l">
              <a:defRPr sz="4000" b="1">
                <a:solidFill>
                  <a:schemeClr val="tx2"/>
                </a:solidFill>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31904" y="3571479"/>
            <a:ext cx="4477001" cy="433585"/>
          </a:xfrm>
        </p:spPr>
        <p:txBody>
          <a:bodyPr>
            <a:normAutofit/>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6" name="日期占位符 3"/>
          <p:cNvSpPr>
            <a:spLocks noGrp="1"/>
          </p:cNvSpPr>
          <p:nvPr>
            <p:ph type="dt" sz="half" idx="10"/>
          </p:nvPr>
        </p:nvSpPr>
        <p:spPr/>
        <p:txBody>
          <a:bodyPr/>
          <a:lstStyle>
            <a:lvl1pPr>
              <a:defRPr/>
            </a:lvl1pPr>
          </a:lstStyle>
          <a:p>
            <a:pPr>
              <a:defRPr/>
            </a:pPr>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EF727CB2-5765-46B0-900D-55E01C878E83}"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5" name="六边形 4"/>
          <p:cNvSpPr/>
          <p:nvPr>
            <p:custDataLst>
              <p:tags r:id="rId2"/>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3" name="内容占位符 2"/>
          <p:cNvSpPr>
            <a:spLocks noGrp="1"/>
          </p:cNvSpPr>
          <p:nvPr>
            <p:ph sz="half" idx="1"/>
          </p:nvPr>
        </p:nvSpPr>
        <p:spPr>
          <a:xfrm>
            <a:off x="838200" y="1825625"/>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9"/>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fld id="{A7873D59-1C2B-420E-873A-98B3C7C7E570}"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6568D51B-5ADF-4738-960F-98DF9903FB47}"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六边形 6"/>
          <p:cNvSpPr/>
          <p:nvPr>
            <p:custDataLst>
              <p:tags r:id="rId2"/>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8" name="椭圆 7"/>
          <p:cNvSpPr/>
          <p:nvPr>
            <p:custDataLst>
              <p:tags r:id="rId3"/>
            </p:custDataLst>
          </p:nvPr>
        </p:nvSpPr>
        <p:spPr>
          <a:xfrm>
            <a:off x="5618163" y="3517900"/>
            <a:ext cx="860425" cy="86042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r>
              <a:rPr lang="en-US" altLang="zh-CN" sz="2000" b="1" noProof="1">
                <a:solidFill>
                  <a:schemeClr val="bg1"/>
                </a:solidFill>
                <a:sym typeface="Arial" panose="020B0604020202020204" pitchFamily="34" charset="0"/>
              </a:rPr>
              <a:t>VS</a:t>
            </a:r>
            <a:endParaRPr lang="zh-CN" altLang="en-US" sz="1600" b="1" noProof="1">
              <a:solidFill>
                <a:schemeClr val="bg1"/>
              </a:solidFill>
              <a:sym typeface="Arial" panose="020B0604020202020204" pitchFamily="34" charset="0"/>
            </a:endParaRPr>
          </a:p>
        </p:txBody>
      </p:sp>
      <p:sp>
        <p:nvSpPr>
          <p:cNvPr id="2"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9" y="1744961"/>
            <a:ext cx="40878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9" y="2615610"/>
            <a:ext cx="4087811" cy="357405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7168515" y="1744961"/>
            <a:ext cx="41868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7168515" y="2615610"/>
            <a:ext cx="4186874" cy="357405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6"/>
          <p:cNvSpPr>
            <a:spLocks noGrp="1"/>
          </p:cNvSpPr>
          <p:nvPr>
            <p:ph type="dt" sz="half" idx="10"/>
          </p:nvPr>
        </p:nvSpPr>
        <p:spPr/>
        <p:txBody>
          <a:bodyPr/>
          <a:lstStyle>
            <a:lvl1pPr>
              <a:defRPr/>
            </a:lvl1pPr>
          </a:lstStyle>
          <a:p>
            <a:pPr>
              <a:defRPr/>
            </a:pPr>
            <a:fld id="{C384A660-1FD7-48D3-A13F-2EC9A78979C1}" type="datetimeFigureOut">
              <a:rPr lang="zh-CN" altLang="en-US"/>
            </a:fld>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1" name="灯片编号占位符 8"/>
          <p:cNvSpPr>
            <a:spLocks noGrp="1"/>
          </p:cNvSpPr>
          <p:nvPr>
            <p:ph type="sldNum" sz="quarter" idx="12"/>
          </p:nvPr>
        </p:nvSpPr>
        <p:spPr/>
        <p:txBody>
          <a:bodyPr/>
          <a:lstStyle>
            <a:lvl1pPr>
              <a:defRPr/>
            </a:lvl1pPr>
          </a:lstStyle>
          <a:p>
            <a:pPr>
              <a:defRPr/>
            </a:pPr>
            <a:fld id="{0198BE97-5341-4BD9-93BF-A93D4720A818}"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流程">
    <p:spTree>
      <p:nvGrpSpPr>
        <p:cNvPr id="1" name=""/>
        <p:cNvGrpSpPr/>
        <p:nvPr/>
      </p:nvGrpSpPr>
      <p:grpSpPr>
        <a:xfrm>
          <a:off x="0" y="0"/>
          <a:ext cx="0" cy="0"/>
          <a:chOff x="0" y="0"/>
          <a:chExt cx="0" cy="0"/>
        </a:xfrm>
      </p:grpSpPr>
      <p:sp>
        <p:nvSpPr>
          <p:cNvPr id="12" name="六边形 11"/>
          <p:cNvSpPr/>
          <p:nvPr>
            <p:custDataLst>
              <p:tags r:id="rId2"/>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13" name="Freeform 7"/>
          <p:cNvSpPr>
            <a:spLocks noChangeArrowheads="1"/>
          </p:cNvSpPr>
          <p:nvPr>
            <p:custDataLst>
              <p:tags r:id="rId3"/>
            </p:custDataLst>
          </p:nvPr>
        </p:nvSpPr>
        <p:spPr bwMode="auto">
          <a:xfrm>
            <a:off x="1436688" y="2400300"/>
            <a:ext cx="2468562" cy="565150"/>
          </a:xfrm>
          <a:custGeom>
            <a:avLst/>
            <a:gdLst>
              <a:gd name="T0" fmla="*/ 674 w 758"/>
              <a:gd name="T1" fmla="*/ 173 h 173"/>
              <a:gd name="T2" fmla="*/ 8 w 758"/>
              <a:gd name="T3" fmla="*/ 173 h 173"/>
              <a:gd name="T4" fmla="*/ 0 w 758"/>
              <a:gd name="T5" fmla="*/ 167 h 173"/>
              <a:gd name="T6" fmla="*/ 0 w 758"/>
              <a:gd name="T7" fmla="*/ 5 h 173"/>
              <a:gd name="T8" fmla="*/ 8 w 758"/>
              <a:gd name="T9" fmla="*/ 0 h 173"/>
              <a:gd name="T10" fmla="*/ 674 w 758"/>
              <a:gd name="T11" fmla="*/ 0 h 173"/>
              <a:gd name="T12" fmla="*/ 680 w 758"/>
              <a:gd name="T13" fmla="*/ 2 h 173"/>
              <a:gd name="T14" fmla="*/ 756 w 758"/>
              <a:gd name="T15" fmla="*/ 83 h 173"/>
              <a:gd name="T16" fmla="*/ 756 w 758"/>
              <a:gd name="T17" fmla="*/ 89 h 173"/>
              <a:gd name="T18" fmla="*/ 680 w 758"/>
              <a:gd name="T19" fmla="*/ 170 h 173"/>
              <a:gd name="T20" fmla="*/ 674 w 758"/>
              <a:gd name="T2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173">
                <a:moveTo>
                  <a:pt x="674" y="173"/>
                </a:moveTo>
                <a:cubicBezTo>
                  <a:pt x="8" y="173"/>
                  <a:pt x="8" y="173"/>
                  <a:pt x="8" y="173"/>
                </a:cubicBezTo>
                <a:cubicBezTo>
                  <a:pt x="4" y="173"/>
                  <a:pt x="0" y="170"/>
                  <a:pt x="0" y="167"/>
                </a:cubicBezTo>
                <a:cubicBezTo>
                  <a:pt x="0" y="5"/>
                  <a:pt x="0" y="5"/>
                  <a:pt x="0" y="5"/>
                </a:cubicBezTo>
                <a:cubicBezTo>
                  <a:pt x="0" y="2"/>
                  <a:pt x="4" y="0"/>
                  <a:pt x="8" y="0"/>
                </a:cubicBezTo>
                <a:cubicBezTo>
                  <a:pt x="674" y="0"/>
                  <a:pt x="674" y="0"/>
                  <a:pt x="674" y="0"/>
                </a:cubicBezTo>
                <a:cubicBezTo>
                  <a:pt x="677" y="0"/>
                  <a:pt x="679" y="1"/>
                  <a:pt x="680" y="2"/>
                </a:cubicBezTo>
                <a:cubicBezTo>
                  <a:pt x="756" y="83"/>
                  <a:pt x="756" y="83"/>
                  <a:pt x="756" y="83"/>
                </a:cubicBezTo>
                <a:cubicBezTo>
                  <a:pt x="758" y="85"/>
                  <a:pt x="758" y="87"/>
                  <a:pt x="756" y="89"/>
                </a:cubicBezTo>
                <a:cubicBezTo>
                  <a:pt x="680" y="170"/>
                  <a:pt x="680" y="170"/>
                  <a:pt x="680" y="170"/>
                </a:cubicBezTo>
                <a:cubicBezTo>
                  <a:pt x="679" y="172"/>
                  <a:pt x="677" y="173"/>
                  <a:pt x="674" y="17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5" name="Freeform 8"/>
          <p:cNvSpPr>
            <a:spLocks noChangeArrowheads="1"/>
          </p:cNvSpPr>
          <p:nvPr>
            <p:custDataLst>
              <p:tags r:id="rId4"/>
            </p:custDataLst>
          </p:nvPr>
        </p:nvSpPr>
        <p:spPr bwMode="auto">
          <a:xfrm>
            <a:off x="3778250" y="2400300"/>
            <a:ext cx="2451100" cy="565150"/>
          </a:xfrm>
          <a:custGeom>
            <a:avLst/>
            <a:gdLst>
              <a:gd name="T0" fmla="*/ 669 w 753"/>
              <a:gd name="T1" fmla="*/ 173 h 173"/>
              <a:gd name="T2" fmla="*/ 10 w 753"/>
              <a:gd name="T3" fmla="*/ 173 h 173"/>
              <a:gd name="T4" fmla="*/ 3 w 753"/>
              <a:gd name="T5" fmla="*/ 164 h 173"/>
              <a:gd name="T6" fmla="*/ 73 w 753"/>
              <a:gd name="T7" fmla="*/ 89 h 173"/>
              <a:gd name="T8" fmla="*/ 73 w 753"/>
              <a:gd name="T9" fmla="*/ 83 h 173"/>
              <a:gd name="T10" fmla="*/ 3 w 753"/>
              <a:gd name="T11" fmla="*/ 8 h 173"/>
              <a:gd name="T12" fmla="*/ 10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10" y="173"/>
                  <a:pt x="10" y="173"/>
                  <a:pt x="10"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10"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444A4D"/>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6" name="Freeform 9"/>
          <p:cNvSpPr>
            <a:spLocks noChangeArrowheads="1"/>
          </p:cNvSpPr>
          <p:nvPr>
            <p:custDataLst>
              <p:tags r:id="rId5"/>
            </p:custDataLst>
          </p:nvPr>
        </p:nvSpPr>
        <p:spPr bwMode="auto">
          <a:xfrm>
            <a:off x="6102350" y="2400300"/>
            <a:ext cx="2452688" cy="565150"/>
          </a:xfrm>
          <a:custGeom>
            <a:avLst/>
            <a:gdLst>
              <a:gd name="T0" fmla="*/ 669 w 753"/>
              <a:gd name="T1" fmla="*/ 173 h 173"/>
              <a:gd name="T2" fmla="*/ 9 w 753"/>
              <a:gd name="T3" fmla="*/ 173 h 173"/>
              <a:gd name="T4" fmla="*/ 3 w 753"/>
              <a:gd name="T5" fmla="*/ 164 h 173"/>
              <a:gd name="T6" fmla="*/ 73 w 753"/>
              <a:gd name="T7" fmla="*/ 89 h 173"/>
              <a:gd name="T8" fmla="*/ 73 w 753"/>
              <a:gd name="T9" fmla="*/ 83 h 173"/>
              <a:gd name="T10" fmla="*/ 3 w 753"/>
              <a:gd name="T11" fmla="*/ 8 h 173"/>
              <a:gd name="T12" fmla="*/ 9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9" y="173"/>
                  <a:pt x="9" y="173"/>
                  <a:pt x="9"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9"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5D6C7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7" name="Freeform 10"/>
          <p:cNvSpPr>
            <a:spLocks noChangeArrowheads="1"/>
          </p:cNvSpPr>
          <p:nvPr>
            <p:custDataLst>
              <p:tags r:id="rId6"/>
            </p:custDataLst>
          </p:nvPr>
        </p:nvSpPr>
        <p:spPr bwMode="auto">
          <a:xfrm>
            <a:off x="8428038" y="2400300"/>
            <a:ext cx="2451100" cy="565150"/>
          </a:xfrm>
          <a:custGeom>
            <a:avLst/>
            <a:gdLst>
              <a:gd name="T0" fmla="*/ 669 w 753"/>
              <a:gd name="T1" fmla="*/ 173 h 173"/>
              <a:gd name="T2" fmla="*/ 9 w 753"/>
              <a:gd name="T3" fmla="*/ 173 h 173"/>
              <a:gd name="T4" fmla="*/ 3 w 753"/>
              <a:gd name="T5" fmla="*/ 164 h 173"/>
              <a:gd name="T6" fmla="*/ 73 w 753"/>
              <a:gd name="T7" fmla="*/ 89 h 173"/>
              <a:gd name="T8" fmla="*/ 73 w 753"/>
              <a:gd name="T9" fmla="*/ 83 h 173"/>
              <a:gd name="T10" fmla="*/ 3 w 753"/>
              <a:gd name="T11" fmla="*/ 8 h 173"/>
              <a:gd name="T12" fmla="*/ 9 w 753"/>
              <a:gd name="T13" fmla="*/ 0 h 173"/>
              <a:gd name="T14" fmla="*/ 669 w 753"/>
              <a:gd name="T15" fmla="*/ 0 h 173"/>
              <a:gd name="T16" fmla="*/ 675 w 753"/>
              <a:gd name="T17" fmla="*/ 2 h 173"/>
              <a:gd name="T18" fmla="*/ 751 w 753"/>
              <a:gd name="T19" fmla="*/ 83 h 173"/>
              <a:gd name="T20" fmla="*/ 751 w 753"/>
              <a:gd name="T21" fmla="*/ 89 h 173"/>
              <a:gd name="T22" fmla="*/ 675 w 753"/>
              <a:gd name="T23" fmla="*/ 170 h 173"/>
              <a:gd name="T24" fmla="*/ 669 w 753"/>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3" h="173">
                <a:moveTo>
                  <a:pt x="669" y="173"/>
                </a:moveTo>
                <a:cubicBezTo>
                  <a:pt x="9" y="173"/>
                  <a:pt x="9" y="173"/>
                  <a:pt x="9" y="173"/>
                </a:cubicBezTo>
                <a:cubicBezTo>
                  <a:pt x="3" y="173"/>
                  <a:pt x="0" y="168"/>
                  <a:pt x="3" y="164"/>
                </a:cubicBezTo>
                <a:cubicBezTo>
                  <a:pt x="73" y="89"/>
                  <a:pt x="73" y="89"/>
                  <a:pt x="73" y="89"/>
                </a:cubicBezTo>
                <a:cubicBezTo>
                  <a:pt x="75" y="87"/>
                  <a:pt x="75" y="85"/>
                  <a:pt x="73" y="83"/>
                </a:cubicBezTo>
                <a:cubicBezTo>
                  <a:pt x="3" y="8"/>
                  <a:pt x="3" y="8"/>
                  <a:pt x="3" y="8"/>
                </a:cubicBezTo>
                <a:cubicBezTo>
                  <a:pt x="0" y="4"/>
                  <a:pt x="3" y="0"/>
                  <a:pt x="9" y="0"/>
                </a:cubicBezTo>
                <a:cubicBezTo>
                  <a:pt x="669" y="0"/>
                  <a:pt x="669" y="0"/>
                  <a:pt x="669" y="0"/>
                </a:cubicBezTo>
                <a:cubicBezTo>
                  <a:pt x="671" y="0"/>
                  <a:pt x="674" y="1"/>
                  <a:pt x="675" y="2"/>
                </a:cubicBezTo>
                <a:cubicBezTo>
                  <a:pt x="751" y="83"/>
                  <a:pt x="751" y="83"/>
                  <a:pt x="751" y="83"/>
                </a:cubicBezTo>
                <a:cubicBezTo>
                  <a:pt x="753" y="85"/>
                  <a:pt x="753" y="87"/>
                  <a:pt x="751" y="89"/>
                </a:cubicBezTo>
                <a:cubicBezTo>
                  <a:pt x="675" y="170"/>
                  <a:pt x="675" y="170"/>
                  <a:pt x="675" y="170"/>
                </a:cubicBezTo>
                <a:cubicBezTo>
                  <a:pt x="674" y="172"/>
                  <a:pt x="671" y="173"/>
                  <a:pt x="669" y="173"/>
                </a:cubicBezTo>
                <a:close/>
              </a:path>
            </a:pathLst>
          </a:custGeom>
          <a:solidFill>
            <a:srgbClr val="6B94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4" name="标题 1"/>
          <p:cNvSpPr>
            <a:spLocks noGrp="1"/>
          </p:cNvSpPr>
          <p:nvPr>
            <p:ph type="title"/>
          </p:nvPr>
        </p:nvSpPr>
        <p:spPr>
          <a:xfrm>
            <a:off x="1060344" y="506729"/>
            <a:ext cx="10515600" cy="601345"/>
          </a:xfrm>
        </p:spPr>
        <p:txBody>
          <a:bodyPr>
            <a:normAutofit/>
          </a:bodyPr>
          <a:lstStyle>
            <a:lvl1pPr>
              <a:defRPr sz="3600"/>
            </a:lvl1pPr>
          </a:lstStyle>
          <a:p>
            <a:r>
              <a:rPr lang="zh-CN" altLang="en-US" noProof="1"/>
              <a:t>单击此处编辑母版标题样式</a:t>
            </a:r>
            <a:endParaRPr lang="zh-CN" altLang="en-US" noProof="1"/>
          </a:p>
        </p:txBody>
      </p:sp>
      <p:sp>
        <p:nvSpPr>
          <p:cNvPr id="38" name="文本占位符 37"/>
          <p:cNvSpPr>
            <a:spLocks noGrp="1"/>
          </p:cNvSpPr>
          <p:nvPr>
            <p:ph type="body" sz="quarter" idx="13"/>
          </p:nvPr>
        </p:nvSpPr>
        <p:spPr>
          <a:xfrm>
            <a:off x="1371600" y="1354138"/>
            <a:ext cx="9507538" cy="517525"/>
          </a:xfrm>
        </p:spPr>
        <p:txBody>
          <a:bodyPr>
            <a:normAutofit/>
          </a:bodyPr>
          <a:lstStyle>
            <a:lvl1pPr marL="0" indent="0">
              <a:buNone/>
              <a:defRPr sz="1400">
                <a:solidFill>
                  <a:schemeClr val="bg2">
                    <a:lumMod val="1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noProof="1" smtClean="0"/>
              <a:t>单击此处编辑母版文本样式</a:t>
            </a:r>
            <a:endParaRPr lang="zh-CN" altLang="en-US" noProof="1" smtClean="0"/>
          </a:p>
        </p:txBody>
      </p:sp>
      <p:sp>
        <p:nvSpPr>
          <p:cNvPr id="40" name="文本占位符 39"/>
          <p:cNvSpPr>
            <a:spLocks noGrp="1"/>
          </p:cNvSpPr>
          <p:nvPr>
            <p:ph type="body" sz="quarter" idx="14"/>
          </p:nvPr>
        </p:nvSpPr>
        <p:spPr>
          <a:xfrm>
            <a:off x="1579245" y="2528888"/>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1" name="文本占位符 39"/>
          <p:cNvSpPr>
            <a:spLocks noGrp="1"/>
          </p:cNvSpPr>
          <p:nvPr>
            <p:ph type="body" sz="quarter" idx="15"/>
          </p:nvPr>
        </p:nvSpPr>
        <p:spPr>
          <a:xfrm>
            <a:off x="4046855" y="2520315"/>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2" name="文本占位符 39"/>
          <p:cNvSpPr>
            <a:spLocks noGrp="1"/>
          </p:cNvSpPr>
          <p:nvPr>
            <p:ph type="body" sz="quarter" idx="16"/>
          </p:nvPr>
        </p:nvSpPr>
        <p:spPr>
          <a:xfrm>
            <a:off x="6372225" y="2517459"/>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3" name="文本占位符 39"/>
          <p:cNvSpPr>
            <a:spLocks noGrp="1"/>
          </p:cNvSpPr>
          <p:nvPr>
            <p:ph type="body" sz="quarter" idx="17"/>
          </p:nvPr>
        </p:nvSpPr>
        <p:spPr>
          <a:xfrm>
            <a:off x="8697595" y="2526242"/>
            <a:ext cx="2032635" cy="307975"/>
          </a:xfrm>
        </p:spPr>
        <p:txBody>
          <a:bodyPr>
            <a:noAutofit/>
          </a:bodyPr>
          <a:lstStyle>
            <a:lvl1pPr marL="0" indent="0" algn="ctr">
              <a:buFontTx/>
              <a:buNone/>
              <a:defRPr sz="20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zh-CN" altLang="en-US" noProof="1" smtClean="0"/>
              <a:t>单击此处编辑母版文本样式</a:t>
            </a:r>
            <a:endParaRPr lang="zh-CN" altLang="en-US" noProof="1" smtClean="0"/>
          </a:p>
        </p:txBody>
      </p:sp>
      <p:sp>
        <p:nvSpPr>
          <p:cNvPr id="45" name="内容占位符 44"/>
          <p:cNvSpPr>
            <a:spLocks noGrp="1"/>
          </p:cNvSpPr>
          <p:nvPr>
            <p:ph sz="quarter" idx="18"/>
          </p:nvPr>
        </p:nvSpPr>
        <p:spPr>
          <a:xfrm>
            <a:off x="1437004" y="3082925"/>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6" name="内容占位符 44"/>
          <p:cNvSpPr>
            <a:spLocks noGrp="1"/>
          </p:cNvSpPr>
          <p:nvPr>
            <p:ph sz="quarter" idx="19"/>
          </p:nvPr>
        </p:nvSpPr>
        <p:spPr>
          <a:xfrm>
            <a:off x="3784758" y="3082925"/>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7" name="内容占位符 44"/>
          <p:cNvSpPr>
            <a:spLocks noGrp="1"/>
          </p:cNvSpPr>
          <p:nvPr>
            <p:ph sz="quarter" idx="20"/>
          </p:nvPr>
        </p:nvSpPr>
        <p:spPr>
          <a:xfrm>
            <a:off x="6132512" y="3090122"/>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8" name="内容占位符 44"/>
          <p:cNvSpPr>
            <a:spLocks noGrp="1"/>
          </p:cNvSpPr>
          <p:nvPr>
            <p:ph sz="quarter" idx="21"/>
          </p:nvPr>
        </p:nvSpPr>
        <p:spPr>
          <a:xfrm>
            <a:off x="8480266" y="3090122"/>
            <a:ext cx="2174875" cy="2563813"/>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8" name="日期占位符 3"/>
          <p:cNvSpPr>
            <a:spLocks noGrp="1"/>
          </p:cNvSpPr>
          <p:nvPr>
            <p:ph type="dt" sz="half" idx="22"/>
          </p:nvPr>
        </p:nvSpPr>
        <p:spPr/>
        <p:txBody>
          <a:bodyPr/>
          <a:lstStyle>
            <a:lvl1pPr>
              <a:defRPr/>
            </a:lvl1pPr>
          </a:lstStyle>
          <a:p>
            <a:pPr>
              <a:defRPr/>
            </a:pPr>
            <a:endParaRPr lang="zh-CN" altLang="en-US"/>
          </a:p>
        </p:txBody>
      </p:sp>
      <p:sp>
        <p:nvSpPr>
          <p:cNvPr id="19" name="页脚占位符 4"/>
          <p:cNvSpPr>
            <a:spLocks noGrp="1"/>
          </p:cNvSpPr>
          <p:nvPr>
            <p:ph type="ftr" sz="quarter" idx="23"/>
          </p:nvPr>
        </p:nvSpPr>
        <p:spPr/>
        <p:txBody>
          <a:bodyPr/>
          <a:lstStyle>
            <a:lvl1pPr>
              <a:defRPr/>
            </a:lvl1pPr>
          </a:lstStyle>
          <a:p>
            <a:pPr>
              <a:defRPr/>
            </a:pPr>
            <a:endParaRPr lang="zh-CN" altLang="en-US"/>
          </a:p>
        </p:txBody>
      </p:sp>
      <p:sp>
        <p:nvSpPr>
          <p:cNvPr id="20" name="灯片编号占位符 5"/>
          <p:cNvSpPr>
            <a:spLocks noGrp="1"/>
          </p:cNvSpPr>
          <p:nvPr>
            <p:ph type="sldNum" sz="quarter" idx="24"/>
          </p:nvPr>
        </p:nvSpPr>
        <p:spPr/>
        <p:txBody>
          <a:bodyPr/>
          <a:lstStyle>
            <a:lvl1pPr>
              <a:defRPr/>
            </a:lvl1pPr>
          </a:lstStyle>
          <a:p>
            <a:pPr>
              <a:defRPr/>
            </a:pPr>
            <a:fld id="{CB019446-F00A-461D-9ED4-CAAD1C555749}"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2473127"/>
            <a:ext cx="10515600" cy="1911747"/>
          </a:xfrm>
        </p:spPr>
        <p:txBody>
          <a:bodyPr>
            <a:normAutofit/>
          </a:bodyPr>
          <a:lstStyle>
            <a:lvl1pPr algn="ctr">
              <a:defRPr sz="8000">
                <a:solidFill>
                  <a:schemeClr val="bg1"/>
                </a:solidFill>
              </a:defRPr>
            </a:lvl1pPr>
          </a:lstStyle>
          <a:p>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236C306B-B945-4372-8B51-38C52E020DE6}"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文字与图片">
    <p:spTree>
      <p:nvGrpSpPr>
        <p:cNvPr id="1" name=""/>
        <p:cNvGrpSpPr/>
        <p:nvPr/>
      </p:nvGrpSpPr>
      <p:grpSpPr>
        <a:xfrm>
          <a:off x="0" y="0"/>
          <a:ext cx="0" cy="0"/>
          <a:chOff x="0" y="0"/>
          <a:chExt cx="0" cy="0"/>
        </a:xfrm>
      </p:grpSpPr>
      <p:sp>
        <p:nvSpPr>
          <p:cNvPr id="5" name="六边形 4"/>
          <p:cNvSpPr/>
          <p:nvPr>
            <p:custDataLst>
              <p:tags r:id="rId2"/>
            </p:custDataLst>
          </p:nvPr>
        </p:nvSpPr>
        <p:spPr>
          <a:xfrm>
            <a:off x="265113" y="506413"/>
            <a:ext cx="696912" cy="601662"/>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2" name="标题 1"/>
          <p:cNvSpPr>
            <a:spLocks noGrp="1"/>
          </p:cNvSpPr>
          <p:nvPr>
            <p:ph type="title"/>
          </p:nvPr>
        </p:nvSpPr>
        <p:spPr>
          <a:xfrm>
            <a:off x="1033357" y="506730"/>
            <a:ext cx="6096000" cy="601345"/>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1820332"/>
            <a:ext cx="6170400" cy="40404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1820332"/>
            <a:ext cx="4165200" cy="40486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6" name="日期占位符 4"/>
          <p:cNvSpPr>
            <a:spLocks noGrp="1"/>
          </p:cNvSpPr>
          <p:nvPr>
            <p:ph type="dt" sz="half" idx="10"/>
          </p:nvPr>
        </p:nvSpPr>
        <p:spPr/>
        <p:txBody>
          <a:bodyPr/>
          <a:lstStyle>
            <a:lvl1pPr>
              <a:defRPr/>
            </a:lvl1pPr>
          </a:lstStyle>
          <a:p>
            <a:pPr>
              <a:defRPr/>
            </a:pPr>
            <a:fld id="{BCA7A54C-86A0-49BA-AFB3-945990C39229}"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7A9E4F83-A485-4394-AD63-6C62C12FCDB4}"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778625"/>
            <a:ext cx="12192000"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sz="3200" noProof="1"/>
          </a:p>
        </p:txBody>
      </p:sp>
      <p:sp>
        <p:nvSpPr>
          <p:cNvPr id="1027" name="标题占位符 1"/>
          <p:cNvSpPr>
            <a:spLocks noGrp="1" noChangeArrowheads="1"/>
          </p:cNvSpPr>
          <p:nvPr>
            <p:ph type="title" idx="4294967295"/>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文本占位符 2"/>
          <p:cNvSpPr>
            <a:spLocks noGrp="1" noChangeArrowheads="1"/>
          </p:cNvSpPr>
          <p:nvPr>
            <p:ph type="body" idx="9"/>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2"/>
                </a:solidFill>
                <a:latin typeface="+mn-lt"/>
                <a:ea typeface="+mn-ea"/>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2"/>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2"/>
                </a:solidFill>
                <a:latin typeface="+mn-lt"/>
                <a:ea typeface="+mn-ea"/>
              </a:defRPr>
            </a:lvl1pPr>
          </a:lstStyle>
          <a:p>
            <a:fld id="{565CE74E-AB26-4998-AD42-012C4C1AD076}" type="slidenum">
              <a:rPr lang="zh-CN" altLang="en-US" smtClean="0"/>
            </a:fld>
            <a:endParaRPr lang="zh-CN" altLang="en-US"/>
          </a:p>
        </p:txBody>
      </p:sp>
      <p:sp>
        <p:nvSpPr>
          <p:cNvPr id="8"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000" kern="1200">
          <a:solidFill>
            <a:schemeClr val="tx2"/>
          </a:solidFill>
          <a:latin typeface="+mj-ea"/>
          <a:ea typeface="+mj-ea"/>
          <a:cs typeface="+mj-cs"/>
        </a:defRPr>
      </a:lvl1pPr>
      <a:lvl2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4000">
          <a:solidFill>
            <a:schemeClr val="tx2"/>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0.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212"/>
          <p:cNvPicPr>
            <a:picLocks noChangeAspect="1"/>
          </p:cNvPicPr>
          <p:nvPr/>
        </p:nvPicPr>
        <p:blipFill>
          <a:blip r:embed="rId1"/>
          <a:stretch>
            <a:fillRect/>
          </a:stretch>
        </p:blipFill>
        <p:spPr>
          <a:xfrm>
            <a:off x="-20955" y="-16510"/>
            <a:ext cx="12233910" cy="6891020"/>
          </a:xfrm>
          <a:prstGeom prst="rect">
            <a:avLst/>
          </a:prstGeom>
        </p:spPr>
      </p:pic>
      <p:pic>
        <p:nvPicPr>
          <p:cNvPr id="5" name="Picture 7" descr="C:\Users\Administrator\Desktop\B15会议文件封面-11.png"/>
          <p:cNvPicPr>
            <a:picLocks noChangeAspect="1" noChangeArrowheads="1"/>
          </p:cNvPicPr>
          <p:nvPr/>
        </p:nvPicPr>
        <p:blipFill>
          <a:blip r:embed="rId2" cstate="print">
            <a:extLst>
              <a:ext uri="{28A0092B-C50C-407E-A947-70E740481C1C}">
                <a14:useLocalDpi xmlns:a14="http://schemas.microsoft.com/office/drawing/2010/main" val="0"/>
              </a:ext>
            </a:extLst>
          </a:blip>
          <a:srcRect l="2368" r="22060" b="77960"/>
          <a:stretch>
            <a:fillRect/>
          </a:stretch>
        </p:blipFill>
        <p:spPr bwMode="auto">
          <a:xfrm>
            <a:off x="8883506" y="178981"/>
            <a:ext cx="3096344" cy="67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8"/>
          <p:cNvSpPr>
            <a:spLocks noGrp="1"/>
          </p:cNvSpPr>
          <p:nvPr>
            <p:ph type="ctrTitle"/>
          </p:nvPr>
        </p:nvSpPr>
        <p:spPr>
          <a:xfrm>
            <a:off x="1524000" y="2028833"/>
            <a:ext cx="9144000" cy="979953"/>
          </a:xfrm>
        </p:spPr>
        <p:txBody>
          <a:bodyPr/>
          <a:p>
            <a:r>
              <a:rPr lang="zh-CN" altLang="en-US" sz="5400"/>
              <a:t>采购合同质量保证保险</a:t>
            </a:r>
            <a:endParaRPr lang="zh-CN" altLang="en-US" sz="5400"/>
          </a:p>
        </p:txBody>
      </p:sp>
      <p:sp>
        <p:nvSpPr>
          <p:cNvPr id="10" name="副标题 9"/>
          <p:cNvSpPr>
            <a:spLocks noGrp="1"/>
          </p:cNvSpPr>
          <p:nvPr>
            <p:ph type="subTitle" idx="1"/>
          </p:nvPr>
        </p:nvSpPr>
        <p:spPr>
          <a:xfrm>
            <a:off x="1515110" y="3111500"/>
            <a:ext cx="9144000" cy="416560"/>
          </a:xfrm>
        </p:spPr>
        <p:txBody>
          <a:bodyPr>
            <a:noAutofit/>
          </a:bodyPr>
          <a:p>
            <a:pPr marL="0" indent="0" algn="ctr">
              <a:buNone/>
            </a:pPr>
            <a:r>
              <a:rPr lang="zh-CN" altLang="en-US" sz="2800">
                <a:solidFill>
                  <a:schemeClr val="bg1"/>
                </a:solidFill>
              </a:rPr>
              <a:t>投保流程介绍</a:t>
            </a:r>
            <a:endParaRPr lang="zh-CN" altLang="en-US" sz="28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四知堂\SH社会项目\南网投标保证保险\批改退保事宜\银行回单\微信截图_20250311164640.png微信截图_20250311164640"/>
          <p:cNvPicPr>
            <a:picLocks noChangeAspect="1"/>
          </p:cNvPicPr>
          <p:nvPr/>
        </p:nvPicPr>
        <p:blipFill>
          <a:blip r:embed="rId1"/>
          <a:srcRect/>
          <a:stretch>
            <a:fillRect/>
          </a:stretch>
        </p:blipFill>
        <p:spPr>
          <a:xfrm>
            <a:off x="378460" y="1511618"/>
            <a:ext cx="7474585" cy="2572385"/>
          </a:xfrm>
          <a:prstGeom prst="rect">
            <a:avLst/>
          </a:prstGeom>
          <a:ln>
            <a:solidFill>
              <a:schemeClr val="tx1"/>
            </a:solidFill>
          </a:ln>
        </p:spPr>
      </p:pic>
      <p:sp>
        <p:nvSpPr>
          <p:cNvPr id="2" name="内容占位符 1"/>
          <p:cNvSpPr>
            <a:spLocks noGrp="1"/>
          </p:cNvSpPr>
          <p:nvPr>
            <p:ph idx="1"/>
          </p:nvPr>
        </p:nvSpPr>
        <p:spPr>
          <a:xfrm>
            <a:off x="613410" y="1097915"/>
            <a:ext cx="11102340" cy="394335"/>
          </a:xfrm>
        </p:spPr>
        <p:txBody>
          <a:bodyPr/>
          <a:p>
            <a:r>
              <a:rPr lang="zh-CN">
                <a:sym typeface="+mn-ea"/>
              </a:rPr>
              <a:t>按照界面提示及文字介绍填写相关投保信息。</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2.2</a:t>
            </a:r>
            <a:r>
              <a:rPr lang="zh-CN" altLang="en-US"/>
              <a:t>、</a:t>
            </a:r>
            <a:r>
              <a:rPr lang="zh-CN" altLang="en-US">
                <a:sym typeface="+mn-ea"/>
              </a:rPr>
              <a:t>填写投保信息</a:t>
            </a:r>
            <a:endParaRPr lang="zh-CN" altLang="en-US"/>
          </a:p>
        </p:txBody>
      </p:sp>
      <p:sp>
        <p:nvSpPr>
          <p:cNvPr id="8" name="文本框 7"/>
          <p:cNvSpPr txBox="1"/>
          <p:nvPr/>
        </p:nvSpPr>
        <p:spPr>
          <a:xfrm>
            <a:off x="8161020" y="1492250"/>
            <a:ext cx="3855720" cy="2861310"/>
          </a:xfrm>
          <a:prstGeom prst="rect">
            <a:avLst/>
          </a:prstGeom>
          <a:noFill/>
        </p:spPr>
        <p:txBody>
          <a:bodyPr wrap="square" rtlCol="0">
            <a:spAutoFit/>
          </a:bodyPr>
          <a:p>
            <a:endParaRPr lang="zh-CN">
              <a:solidFill>
                <a:schemeClr val="tx1"/>
              </a:solidFill>
            </a:endParaRPr>
          </a:p>
          <a:p>
            <a:r>
              <a:rPr lang="zh-CN">
                <a:solidFill>
                  <a:srgbClr val="FF0000"/>
                </a:solidFill>
              </a:rPr>
              <a:t>被保险人所在地区</a:t>
            </a:r>
            <a:r>
              <a:rPr lang="zh-CN">
                <a:solidFill>
                  <a:schemeClr val="tx1"/>
                </a:solidFill>
              </a:rPr>
              <a:t>为保险公司判断出单机构的依据，请根据被保险人所在地据实选择。</a:t>
            </a:r>
            <a:endParaRPr lang="zh-CN">
              <a:solidFill>
                <a:schemeClr val="tx1"/>
              </a:solidFill>
            </a:endParaRPr>
          </a:p>
          <a:p>
            <a:endParaRPr lang="zh-CN">
              <a:solidFill>
                <a:schemeClr val="tx1"/>
              </a:solidFill>
            </a:endParaRPr>
          </a:p>
          <a:p>
            <a:r>
              <a:rPr lang="zh-CN">
                <a:solidFill>
                  <a:srgbClr val="FF0000"/>
                </a:solidFill>
              </a:rPr>
              <a:t>联系电话及联系邮箱</a:t>
            </a:r>
            <a:r>
              <a:rPr lang="zh-CN">
                <a:solidFill>
                  <a:schemeClr val="tx1"/>
                </a:solidFill>
              </a:rPr>
              <a:t>无特别要求，可填写供电局统一对外的电话及邮箱，也可填写合同经办人员联系方式。</a:t>
            </a:r>
            <a:endParaRPr lang="zh-CN">
              <a:solidFill>
                <a:schemeClr val="tx1"/>
              </a:solidFill>
            </a:endParaRPr>
          </a:p>
          <a:p>
            <a:endParaRPr lang="zh-CN">
              <a:solidFill>
                <a:schemeClr val="tx1"/>
              </a:solidFill>
            </a:endParaRPr>
          </a:p>
          <a:p>
            <a:endParaRPr lang="zh-CN" altLang="en-US">
              <a:solidFill>
                <a:schemeClr val="tx1"/>
              </a:solidFill>
            </a:endParaRPr>
          </a:p>
        </p:txBody>
      </p:sp>
      <p:sp>
        <p:nvSpPr>
          <p:cNvPr id="5" name="文本框 4"/>
          <p:cNvSpPr txBox="1"/>
          <p:nvPr/>
        </p:nvSpPr>
        <p:spPr>
          <a:xfrm>
            <a:off x="387350" y="4151630"/>
            <a:ext cx="11328400" cy="2030095"/>
          </a:xfrm>
          <a:prstGeom prst="rect">
            <a:avLst/>
          </a:prstGeom>
          <a:noFill/>
        </p:spPr>
        <p:txBody>
          <a:bodyPr wrap="square" rtlCol="0">
            <a:spAutoFit/>
          </a:bodyPr>
          <a:p>
            <a:r>
              <a:rPr lang="zh-CN">
                <a:solidFill>
                  <a:schemeClr val="tx1"/>
                </a:solidFill>
              </a:rPr>
              <a:t>按界面提示填写被保险人信息。</a:t>
            </a:r>
            <a:endParaRPr lang="zh-CN">
              <a:solidFill>
                <a:schemeClr val="tx1"/>
              </a:solidFill>
            </a:endParaRPr>
          </a:p>
          <a:p>
            <a:r>
              <a:rPr lang="zh-CN">
                <a:solidFill>
                  <a:srgbClr val="FF0000"/>
                </a:solidFill>
              </a:rPr>
              <a:t>被保险人</a:t>
            </a:r>
            <a:r>
              <a:rPr lang="zh-CN">
                <a:solidFill>
                  <a:schemeClr val="tx1"/>
                </a:solidFill>
              </a:rPr>
              <a:t>应为合同结算单位，如各个供电局、供电公司等，具体以合同为准。如果是融资租赁合同，被保险人也应是各个供电局、供电公司。</a:t>
            </a:r>
            <a:endParaRPr lang="zh-CN">
              <a:solidFill>
                <a:schemeClr val="tx1"/>
              </a:solidFill>
            </a:endParaRPr>
          </a:p>
          <a:p>
            <a:endParaRPr lang="zh-CN">
              <a:solidFill>
                <a:schemeClr val="tx1"/>
              </a:solidFill>
            </a:endParaRPr>
          </a:p>
          <a:p>
            <a:r>
              <a:rPr lang="zh-CN">
                <a:solidFill>
                  <a:schemeClr val="tx1"/>
                </a:solidFill>
              </a:rPr>
              <a:t>填写被保险人企业名称时，可根据被保险人名称进行模糊查询，如输入</a:t>
            </a:r>
            <a:r>
              <a:rPr lang="en-US" altLang="zh-CN">
                <a:solidFill>
                  <a:schemeClr val="tx1"/>
                </a:solidFill>
              </a:rPr>
              <a:t>“</a:t>
            </a:r>
            <a:r>
              <a:rPr lang="zh-CN" altLang="en-US">
                <a:solidFill>
                  <a:schemeClr val="tx1"/>
                </a:solidFill>
              </a:rPr>
              <a:t>南宁供电局</a:t>
            </a:r>
            <a:r>
              <a:rPr lang="en-US" altLang="zh-CN">
                <a:solidFill>
                  <a:schemeClr val="tx1"/>
                </a:solidFill>
              </a:rPr>
              <a:t>”</a:t>
            </a:r>
            <a:r>
              <a:rPr lang="zh-CN" altLang="en-US">
                <a:solidFill>
                  <a:schemeClr val="tx1"/>
                </a:solidFill>
              </a:rPr>
              <a:t>，在下拉框中选择相应单位。</a:t>
            </a:r>
            <a:endParaRPr lang="zh-CN" altLang="en-US">
              <a:solidFill>
                <a:schemeClr val="tx1"/>
              </a:solidFill>
            </a:endParaRPr>
          </a:p>
          <a:p>
            <a:endParaRPr lang="zh-CN" altLang="en-US">
              <a:solidFill>
                <a:schemeClr val="tx1"/>
              </a:solidFill>
            </a:endParaRPr>
          </a:p>
          <a:p>
            <a:r>
              <a:rPr lang="zh-CN" altLang="en-US">
                <a:solidFill>
                  <a:schemeClr val="tx1"/>
                </a:solidFill>
              </a:rPr>
              <a:t>如关于此订单有其他</a:t>
            </a:r>
            <a:r>
              <a:rPr lang="zh-CN" altLang="en-US">
                <a:solidFill>
                  <a:srgbClr val="FF0000"/>
                </a:solidFill>
              </a:rPr>
              <a:t>任何特殊情况，</a:t>
            </a:r>
            <a:r>
              <a:rPr lang="zh-CN" altLang="en-US">
                <a:solidFill>
                  <a:schemeClr val="tx1"/>
                </a:solidFill>
              </a:rPr>
              <a:t>可以在备注信息栏中注明以便审核人员核实。</a:t>
            </a:r>
            <a:endParaRPr lang="zh-CN" altLang="en-US">
              <a:solidFill>
                <a:schemeClr val="tx1"/>
              </a:solidFill>
            </a:endParaRPr>
          </a:p>
        </p:txBody>
      </p:sp>
      <p:sp>
        <p:nvSpPr>
          <p:cNvPr id="6" name="文本框 5"/>
          <p:cNvSpPr txBox="1"/>
          <p:nvPr/>
        </p:nvSpPr>
        <p:spPr>
          <a:xfrm>
            <a:off x="387350" y="6250305"/>
            <a:ext cx="6507480" cy="368300"/>
          </a:xfrm>
          <a:prstGeom prst="rect">
            <a:avLst/>
          </a:prstGeom>
          <a:noFill/>
        </p:spPr>
        <p:txBody>
          <a:bodyPr wrap="none" rtlCol="0" anchor="t">
            <a:spAutoFit/>
          </a:bodyPr>
          <a:p>
            <a:r>
              <a:rPr lang="zh-CN">
                <a:sym typeface="+mn-ea"/>
              </a:rPr>
              <a:t>所有信息填写完成后，</a:t>
            </a:r>
            <a:r>
              <a:rPr lang="zh-CN">
                <a:solidFill>
                  <a:srgbClr val="FF0000"/>
                </a:solidFill>
                <a:sym typeface="+mn-ea"/>
              </a:rPr>
              <a:t>勾选</a:t>
            </a:r>
            <a:r>
              <a:rPr lang="en-US" altLang="zh-CN">
                <a:solidFill>
                  <a:srgbClr val="FF0000"/>
                </a:solidFill>
                <a:sym typeface="+mn-ea"/>
              </a:rPr>
              <a:t>“</a:t>
            </a:r>
            <a:r>
              <a:rPr lang="zh-CN" altLang="en-US">
                <a:solidFill>
                  <a:srgbClr val="FF0000"/>
                </a:solidFill>
                <a:sym typeface="+mn-ea"/>
              </a:rPr>
              <a:t>我已认真阅读同意</a:t>
            </a:r>
            <a:r>
              <a:rPr lang="en-US" altLang="zh-CN">
                <a:solidFill>
                  <a:srgbClr val="FF0000"/>
                </a:solidFill>
                <a:sym typeface="+mn-ea"/>
              </a:rPr>
              <a:t>”</a:t>
            </a:r>
            <a:r>
              <a:rPr lang="zh-CN" altLang="en-US">
                <a:sym typeface="+mn-ea"/>
              </a:rPr>
              <a:t>后点击下一步。</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填写完毕投保信息点击下一步后，系统会将所有已输入信息展示出来供投保人检查核实。</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2.3</a:t>
            </a:r>
            <a:r>
              <a:rPr lang="zh-CN" altLang="en-US"/>
              <a:t>、确认</a:t>
            </a:r>
            <a:r>
              <a:rPr lang="zh-CN" altLang="en-US">
                <a:sym typeface="+mn-ea"/>
              </a:rPr>
              <a:t>投保信息</a:t>
            </a:r>
            <a:endParaRPr lang="zh-CN" altLang="en-US"/>
          </a:p>
        </p:txBody>
      </p:sp>
      <p:sp>
        <p:nvSpPr>
          <p:cNvPr id="8" name="文本框 7"/>
          <p:cNvSpPr txBox="1"/>
          <p:nvPr/>
        </p:nvSpPr>
        <p:spPr>
          <a:xfrm>
            <a:off x="7509510" y="2311400"/>
            <a:ext cx="4206240" cy="1198880"/>
          </a:xfrm>
          <a:prstGeom prst="rect">
            <a:avLst/>
          </a:prstGeom>
          <a:noFill/>
        </p:spPr>
        <p:txBody>
          <a:bodyPr wrap="square" rtlCol="0">
            <a:spAutoFit/>
          </a:bodyPr>
          <a:p>
            <a:r>
              <a:rPr lang="zh-CN" altLang="en-US">
                <a:solidFill>
                  <a:schemeClr val="tx1"/>
                </a:solidFill>
              </a:rPr>
              <a:t>如检查无误，则点击</a:t>
            </a:r>
            <a:r>
              <a:rPr lang="en-US" altLang="zh-CN">
                <a:solidFill>
                  <a:schemeClr val="tx1"/>
                </a:solidFill>
              </a:rPr>
              <a:t>“</a:t>
            </a:r>
            <a:r>
              <a:rPr lang="zh-CN" altLang="en-US">
                <a:solidFill>
                  <a:srgbClr val="FF0000"/>
                </a:solidFill>
              </a:rPr>
              <a:t>确认提交</a:t>
            </a:r>
            <a:r>
              <a:rPr lang="en-US" altLang="zh-CN">
                <a:solidFill>
                  <a:schemeClr val="tx1"/>
                </a:solidFill>
              </a:rPr>
              <a:t>”</a:t>
            </a:r>
            <a:r>
              <a:rPr lang="zh-CN" altLang="en-US">
                <a:solidFill>
                  <a:schemeClr val="tx1"/>
                </a:solidFill>
              </a:rPr>
              <a:t>。</a:t>
            </a:r>
            <a:endParaRPr lang="zh-CN" altLang="en-US">
              <a:solidFill>
                <a:schemeClr val="tx1"/>
              </a:solidFill>
            </a:endParaRPr>
          </a:p>
          <a:p>
            <a:endParaRPr lang="zh-CN" altLang="en-US">
              <a:solidFill>
                <a:schemeClr val="tx1"/>
              </a:solidFill>
            </a:endParaRPr>
          </a:p>
          <a:p>
            <a:r>
              <a:rPr lang="zh-CN" altLang="en-US">
                <a:solidFill>
                  <a:schemeClr val="tx1"/>
                </a:solidFill>
              </a:rPr>
              <a:t>如检查有误，可点击</a:t>
            </a:r>
            <a:r>
              <a:rPr lang="en-US" altLang="zh-CN">
                <a:solidFill>
                  <a:schemeClr val="tx1"/>
                </a:solidFill>
              </a:rPr>
              <a:t>“</a:t>
            </a:r>
            <a:r>
              <a:rPr lang="zh-CN" altLang="en-US">
                <a:solidFill>
                  <a:srgbClr val="FF0000"/>
                </a:solidFill>
              </a:rPr>
              <a:t>返回修改</a:t>
            </a:r>
            <a:r>
              <a:rPr lang="en-US" altLang="zh-CN">
                <a:solidFill>
                  <a:schemeClr val="tx1"/>
                </a:solidFill>
              </a:rPr>
              <a:t>”</a:t>
            </a:r>
            <a:r>
              <a:rPr lang="zh-CN" altLang="en-US">
                <a:solidFill>
                  <a:schemeClr val="tx1"/>
                </a:solidFill>
              </a:rPr>
              <a:t>进行修改。</a:t>
            </a:r>
            <a:endParaRPr lang="zh-CN" altLang="en-US">
              <a:solidFill>
                <a:schemeClr val="tx1"/>
              </a:solidFill>
            </a:endParaRPr>
          </a:p>
        </p:txBody>
      </p:sp>
      <p:pic>
        <p:nvPicPr>
          <p:cNvPr id="9" name="图片 8" descr="C:\Users\yangdw.PD-RHBX-YANGDW\Desktop\7.png7"/>
          <p:cNvPicPr>
            <a:picLocks noChangeAspect="1"/>
          </p:cNvPicPr>
          <p:nvPr/>
        </p:nvPicPr>
        <p:blipFill>
          <a:blip r:embed="rId1"/>
          <a:srcRect/>
          <a:stretch>
            <a:fillRect/>
          </a:stretch>
        </p:blipFill>
        <p:spPr>
          <a:xfrm>
            <a:off x="613410" y="1957070"/>
            <a:ext cx="6486525" cy="4219575"/>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提交订单后，在</a:t>
            </a:r>
            <a:r>
              <a:rPr lang="en-US" altLang="zh-CN">
                <a:sym typeface="+mn-ea"/>
              </a:rPr>
              <a:t>“</a:t>
            </a:r>
            <a:r>
              <a:rPr lang="zh-CN" altLang="en-US">
                <a:sym typeface="+mn-ea"/>
              </a:rPr>
              <a:t>个人中心</a:t>
            </a:r>
            <a:r>
              <a:rPr lang="en-US" altLang="zh-CN">
                <a:sym typeface="+mn-ea"/>
              </a:rPr>
              <a:t>”</a:t>
            </a:r>
            <a:r>
              <a:rPr lang="zh-CN" altLang="en-US">
                <a:sym typeface="+mn-ea"/>
              </a:rPr>
              <a:t>中</a:t>
            </a:r>
            <a:r>
              <a:rPr lang="en-US" altLang="zh-CN">
                <a:sym typeface="+mn-ea"/>
              </a:rPr>
              <a:t>“</a:t>
            </a:r>
            <a:r>
              <a:rPr lang="zh-CN" altLang="en-US">
                <a:sym typeface="+mn-ea"/>
              </a:rPr>
              <a:t>我的订单</a:t>
            </a:r>
            <a:r>
              <a:rPr lang="en-US" altLang="zh-CN">
                <a:sym typeface="+mn-ea"/>
              </a:rPr>
              <a:t>”</a:t>
            </a:r>
            <a:r>
              <a:rPr lang="zh-CN" altLang="en-US">
                <a:sym typeface="+mn-ea"/>
              </a:rPr>
              <a:t>中会显示已提交的订单及相应状态，点击订单详情可了解当前详细状态。</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3</a:t>
            </a:r>
            <a:r>
              <a:rPr lang="zh-CN" altLang="en-US"/>
              <a:t>、等待报价</a:t>
            </a:r>
            <a:endParaRPr lang="zh-CN" altLang="en-US"/>
          </a:p>
        </p:txBody>
      </p:sp>
      <p:pic>
        <p:nvPicPr>
          <p:cNvPr id="4" name="图片 3" descr="C:\Users\yangdw.PD-RHBX-YANGDW\Desktop\8.jpg8"/>
          <p:cNvPicPr>
            <a:picLocks noChangeAspect="1"/>
          </p:cNvPicPr>
          <p:nvPr/>
        </p:nvPicPr>
        <p:blipFill>
          <a:blip r:embed="rId1"/>
          <a:srcRect/>
          <a:stretch>
            <a:fillRect/>
          </a:stretch>
        </p:blipFill>
        <p:spPr>
          <a:xfrm>
            <a:off x="4790440" y="2109470"/>
            <a:ext cx="6651625" cy="2423160"/>
          </a:xfrm>
          <a:prstGeom prst="rect">
            <a:avLst/>
          </a:prstGeom>
          <a:ln>
            <a:solidFill>
              <a:schemeClr val="tx1"/>
            </a:solidFill>
          </a:ln>
        </p:spPr>
      </p:pic>
      <p:pic>
        <p:nvPicPr>
          <p:cNvPr id="5" name="图片 4" descr="C:\Users\yangdw.PD-RHBX-YANGDW\Desktop\9.png9"/>
          <p:cNvPicPr>
            <a:picLocks noChangeAspect="1"/>
          </p:cNvPicPr>
          <p:nvPr/>
        </p:nvPicPr>
        <p:blipFill>
          <a:blip r:embed="rId2"/>
          <a:srcRect b="3703"/>
          <a:stretch>
            <a:fillRect/>
          </a:stretch>
        </p:blipFill>
        <p:spPr>
          <a:xfrm>
            <a:off x="699770" y="3401060"/>
            <a:ext cx="6346825" cy="2493645"/>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经过审核并取得保险公司报价后，系统会触发短信通知供应商保险金额及报价情况。此时供应商可登陆</a:t>
            </a:r>
            <a:r>
              <a:rPr lang="en-US" altLang="zh-CN">
                <a:sym typeface="+mn-ea"/>
              </a:rPr>
              <a:t>https://rhib.csg.cn-</a:t>
            </a:r>
            <a:r>
              <a:rPr lang="zh-CN" altLang="en-US">
                <a:sym typeface="+mn-ea"/>
              </a:rPr>
              <a:t>保证保险</a:t>
            </a:r>
            <a:r>
              <a:rPr lang="en-US" altLang="zh-CN">
                <a:sym typeface="+mn-ea"/>
              </a:rPr>
              <a:t>-</a:t>
            </a:r>
            <a:r>
              <a:rPr lang="zh-CN" altLang="en-US">
                <a:sym typeface="+mn-ea"/>
              </a:rPr>
              <a:t>质量</a:t>
            </a:r>
            <a:r>
              <a:rPr lang="zh-CN" altLang="en-US">
                <a:sym typeface="+mn-ea"/>
              </a:rPr>
              <a:t>保证保险</a:t>
            </a:r>
            <a:r>
              <a:rPr lang="en-US" altLang="zh-CN">
                <a:sym typeface="+mn-ea"/>
              </a:rPr>
              <a:t>-</a:t>
            </a:r>
            <a:r>
              <a:rPr lang="zh-CN">
                <a:sym typeface="+mn-ea"/>
              </a:rPr>
              <a:t>个人中心，查看订单报价情况。</a:t>
            </a:r>
            <a:endParaRPr lang="zh-CN">
              <a:sym typeface="+mn-ea"/>
            </a:endParaRPr>
          </a:p>
        </p:txBody>
      </p:sp>
      <p:sp>
        <p:nvSpPr>
          <p:cNvPr id="3" name="标题 2"/>
          <p:cNvSpPr>
            <a:spLocks noGrp="1"/>
          </p:cNvSpPr>
          <p:nvPr>
            <p:ph type="title"/>
          </p:nvPr>
        </p:nvSpPr>
        <p:spPr/>
        <p:txBody>
          <a:bodyPr/>
          <a:p>
            <a:r>
              <a:rPr lang="en-US" altLang="zh-CN"/>
              <a:t>4.1</a:t>
            </a:r>
            <a:r>
              <a:rPr lang="zh-CN" altLang="en-US"/>
              <a:t>、确认报价</a:t>
            </a:r>
            <a:endParaRPr lang="zh-CN" altLang="en-US"/>
          </a:p>
        </p:txBody>
      </p:sp>
      <p:sp>
        <p:nvSpPr>
          <p:cNvPr id="9" name="文本框 8"/>
          <p:cNvSpPr txBox="1"/>
          <p:nvPr/>
        </p:nvSpPr>
        <p:spPr>
          <a:xfrm>
            <a:off x="7814945" y="3168650"/>
            <a:ext cx="4048125" cy="1476375"/>
          </a:xfrm>
          <a:prstGeom prst="rect">
            <a:avLst/>
          </a:prstGeom>
          <a:noFill/>
        </p:spPr>
        <p:txBody>
          <a:bodyPr wrap="square" rtlCol="0">
            <a:spAutoFit/>
          </a:bodyPr>
          <a:p>
            <a:r>
              <a:rPr lang="zh-CN" altLang="en-US"/>
              <a:t>如接受报价金额，则可点击</a:t>
            </a:r>
            <a:r>
              <a:rPr lang="en-US" altLang="zh-CN"/>
              <a:t>“</a:t>
            </a:r>
            <a:r>
              <a:rPr lang="zh-CN" altLang="en-US"/>
              <a:t>报价确认</a:t>
            </a:r>
            <a:r>
              <a:rPr lang="en-US" altLang="zh-CN"/>
              <a:t>”</a:t>
            </a:r>
            <a:r>
              <a:rPr lang="zh-CN" altLang="en-US"/>
              <a:t>并填写相关发票及支付信息。</a:t>
            </a:r>
            <a:endParaRPr lang="zh-CN" altLang="en-US"/>
          </a:p>
          <a:p>
            <a:endParaRPr lang="zh-CN" altLang="en-US"/>
          </a:p>
          <a:p>
            <a:r>
              <a:rPr lang="zh-CN" altLang="en-US"/>
              <a:t>如不接受报价，则可关闭系统不予理会。</a:t>
            </a:r>
            <a:endParaRPr lang="zh-CN" altLang="en-US"/>
          </a:p>
        </p:txBody>
      </p:sp>
      <p:pic>
        <p:nvPicPr>
          <p:cNvPr id="4" name="图片 3" descr="C:\Users\yangdw.PD-RHBX-YANGDW\Desktop\图片1.png图片1"/>
          <p:cNvPicPr>
            <a:picLocks noChangeAspect="1"/>
          </p:cNvPicPr>
          <p:nvPr/>
        </p:nvPicPr>
        <p:blipFill>
          <a:blip r:embed="rId1"/>
          <a:srcRect/>
          <a:stretch>
            <a:fillRect/>
          </a:stretch>
        </p:blipFill>
        <p:spPr>
          <a:xfrm>
            <a:off x="331788" y="2809241"/>
            <a:ext cx="7447280" cy="2092960"/>
          </a:xfrm>
          <a:prstGeom prst="rect">
            <a:avLst/>
          </a:prstGeom>
          <a:ln w="12700" cmpd="sng">
            <a:solidFill>
              <a:schemeClr val="accent1">
                <a:shade val="50000"/>
              </a:schemeClr>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如供应商认可报价，点击报价确认后需填写保费信息。填写完成后点击</a:t>
            </a:r>
            <a:r>
              <a:rPr lang="en-US" altLang="zh-CN">
                <a:sym typeface="+mn-ea"/>
              </a:rPr>
              <a:t>“</a:t>
            </a:r>
            <a:r>
              <a:rPr lang="zh-CN" altLang="en-US">
                <a:sym typeface="+mn-ea"/>
              </a:rPr>
              <a:t>确定</a:t>
            </a:r>
            <a:r>
              <a:rPr lang="en-US" altLang="zh-CN">
                <a:sym typeface="+mn-ea"/>
              </a:rPr>
              <a:t>”</a:t>
            </a:r>
            <a:r>
              <a:rPr lang="zh-CN" altLang="en-US">
                <a:sym typeface="+mn-ea"/>
              </a:rPr>
              <a:t>，随后保险公司系统会根据所有投保信息编制投保单。</a:t>
            </a:r>
            <a:endParaRPr lang="zh-CN" altLang="en-US">
              <a:sym typeface="+mn-ea"/>
            </a:endParaRPr>
          </a:p>
        </p:txBody>
      </p:sp>
      <p:sp>
        <p:nvSpPr>
          <p:cNvPr id="3" name="标题 2"/>
          <p:cNvSpPr>
            <a:spLocks noGrp="1"/>
          </p:cNvSpPr>
          <p:nvPr>
            <p:ph type="title"/>
          </p:nvPr>
        </p:nvSpPr>
        <p:spPr/>
        <p:txBody>
          <a:bodyPr/>
          <a:p>
            <a:r>
              <a:rPr lang="en-US" altLang="zh-CN"/>
              <a:t>4.2</a:t>
            </a:r>
            <a:r>
              <a:rPr lang="zh-CN" altLang="en-US"/>
              <a:t>、确认报价</a:t>
            </a:r>
            <a:endParaRPr lang="zh-CN" altLang="en-US"/>
          </a:p>
        </p:txBody>
      </p:sp>
      <p:sp>
        <p:nvSpPr>
          <p:cNvPr id="9" name="文本框 8"/>
          <p:cNvSpPr txBox="1"/>
          <p:nvPr/>
        </p:nvSpPr>
        <p:spPr>
          <a:xfrm>
            <a:off x="6805295" y="2891790"/>
            <a:ext cx="4048125" cy="1753235"/>
          </a:xfrm>
          <a:prstGeom prst="rect">
            <a:avLst/>
          </a:prstGeom>
          <a:noFill/>
        </p:spPr>
        <p:txBody>
          <a:bodyPr wrap="square" rtlCol="0">
            <a:spAutoFit/>
          </a:bodyPr>
          <a:p>
            <a:r>
              <a:rPr lang="zh-CN"/>
              <a:t>根据实际需要选择发票类型。</a:t>
            </a:r>
            <a:endParaRPr lang="zh-CN"/>
          </a:p>
          <a:p>
            <a:r>
              <a:rPr lang="zh-CN" altLang="en-US"/>
              <a:t>保险公司系统会在投保完成后</a:t>
            </a:r>
            <a:r>
              <a:rPr lang="en-US" altLang="zh-CN"/>
              <a:t>7</a:t>
            </a:r>
            <a:r>
              <a:rPr lang="zh-CN" altLang="en-US"/>
              <a:t>天内将电子发票通过邮件的形式发送至供应商预留的电子邮箱中。</a:t>
            </a:r>
            <a:endParaRPr lang="zh-CN" altLang="en-US"/>
          </a:p>
          <a:p>
            <a:endParaRPr lang="zh-CN" altLang="en-US"/>
          </a:p>
          <a:p>
            <a:endParaRPr lang="zh-CN" altLang="en-US"/>
          </a:p>
        </p:txBody>
      </p:sp>
      <p:graphicFrame>
        <p:nvGraphicFramePr>
          <p:cNvPr id="6" name="对象 5"/>
          <p:cNvGraphicFramePr/>
          <p:nvPr/>
        </p:nvGraphicFramePr>
        <p:xfrm>
          <a:off x="613410" y="2023745"/>
          <a:ext cx="5885815" cy="4043680"/>
        </p:xfrm>
        <a:graphic>
          <a:graphicData uri="http://schemas.openxmlformats.org/presentationml/2006/ole">
            <mc:AlternateContent xmlns:mc="http://schemas.openxmlformats.org/markup-compatibility/2006">
              <mc:Choice xmlns:v="urn:schemas-microsoft-com:vml" Requires="v">
                <p:oleObj spid="_x0000_s10" name="" r:id="rId1" imgW="9067800" imgH="6229350" progId="Paint.Picture">
                  <p:embed/>
                </p:oleObj>
              </mc:Choice>
              <mc:Fallback>
                <p:oleObj name="" r:id="rId1" imgW="9067800" imgH="6229350" progId="Paint.Picture">
                  <p:embed/>
                  <p:pic>
                    <p:nvPicPr>
                      <p:cNvPr id="0" name="图片 9"/>
                      <p:cNvPicPr/>
                      <p:nvPr/>
                    </p:nvPicPr>
                    <p:blipFill>
                      <a:blip r:embed="rId2"/>
                      <a:stretch>
                        <a:fillRect/>
                      </a:stretch>
                    </p:blipFill>
                    <p:spPr>
                      <a:xfrm>
                        <a:off x="613410" y="2023745"/>
                        <a:ext cx="5885815" cy="4043680"/>
                      </a:xfrm>
                      <a:prstGeom prst="rect">
                        <a:avLst/>
                      </a:prstGeom>
                      <a:ln>
                        <a:solidFill>
                          <a:schemeClr val="tx1"/>
                        </a:solid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0436225" cy="4974590"/>
          </a:xfrm>
        </p:spPr>
        <p:txBody>
          <a:bodyPr/>
          <a:p>
            <a:r>
              <a:rPr lang="zh-CN">
                <a:sym typeface="+mn-ea"/>
              </a:rPr>
              <a:t>填写完发票信息并确认报价后约</a:t>
            </a:r>
            <a:r>
              <a:rPr lang="en-US" altLang="zh-CN">
                <a:sym typeface="+mn-ea"/>
              </a:rPr>
              <a:t>10</a:t>
            </a:r>
            <a:r>
              <a:rPr lang="zh-CN" altLang="en-US">
                <a:sym typeface="+mn-ea"/>
              </a:rPr>
              <a:t>分钟，供应商可刷新页面或重新登陆</a:t>
            </a:r>
            <a:r>
              <a:rPr lang="en-US" altLang="zh-CN">
                <a:sym typeface="+mn-ea"/>
              </a:rPr>
              <a:t>https://rhib.csg.cn-</a:t>
            </a:r>
            <a:r>
              <a:rPr lang="zh-CN" altLang="en-US">
                <a:sym typeface="+mn-ea"/>
              </a:rPr>
              <a:t>保证保险</a:t>
            </a:r>
            <a:r>
              <a:rPr lang="en-US" altLang="zh-CN">
                <a:sym typeface="+mn-ea"/>
              </a:rPr>
              <a:t>-</a:t>
            </a:r>
            <a:r>
              <a:rPr lang="zh-CN" altLang="en-US">
                <a:sym typeface="+mn-ea"/>
              </a:rPr>
              <a:t>质量保证保险</a:t>
            </a:r>
            <a:r>
              <a:rPr lang="en-US" altLang="zh-CN">
                <a:sym typeface="+mn-ea"/>
              </a:rPr>
              <a:t>-</a:t>
            </a:r>
            <a:r>
              <a:rPr lang="zh-CN">
                <a:sym typeface="+mn-ea"/>
              </a:rPr>
              <a:t>个人中心</a:t>
            </a:r>
            <a:r>
              <a:rPr lang="zh-CN" altLang="en-US">
                <a:sym typeface="+mn-ea"/>
              </a:rPr>
              <a:t>，系统会有</a:t>
            </a:r>
            <a:r>
              <a:rPr lang="en-US" altLang="zh-CN">
                <a:sym typeface="+mn-ea"/>
              </a:rPr>
              <a:t>“</a:t>
            </a:r>
            <a:r>
              <a:rPr lang="zh-CN" altLang="en-US">
                <a:sym typeface="+mn-ea"/>
              </a:rPr>
              <a:t>提交核保</a:t>
            </a:r>
            <a:r>
              <a:rPr lang="en-US" altLang="zh-CN">
                <a:sym typeface="+mn-ea"/>
              </a:rPr>
              <a:t>”</a:t>
            </a:r>
            <a:r>
              <a:rPr lang="zh-CN" altLang="en-US">
                <a:sym typeface="+mn-ea"/>
              </a:rPr>
              <a:t>按钮，供应商可点击进入下一步。</a:t>
            </a:r>
            <a:endParaRPr lang="zh-CN" altLang="en-US">
              <a:sym typeface="+mn-ea"/>
            </a:endParaRPr>
          </a:p>
        </p:txBody>
      </p:sp>
      <p:sp>
        <p:nvSpPr>
          <p:cNvPr id="3" name="标题 2"/>
          <p:cNvSpPr>
            <a:spLocks noGrp="1"/>
          </p:cNvSpPr>
          <p:nvPr>
            <p:ph type="title"/>
          </p:nvPr>
        </p:nvSpPr>
        <p:spPr/>
        <p:txBody>
          <a:bodyPr/>
          <a:p>
            <a:r>
              <a:rPr lang="en-US" altLang="zh-CN"/>
              <a:t>5.1</a:t>
            </a:r>
            <a:r>
              <a:rPr lang="zh-CN" altLang="en-US"/>
              <a:t>、提交预核保</a:t>
            </a:r>
            <a:endParaRPr lang="zh-CN" altLang="en-US"/>
          </a:p>
        </p:txBody>
      </p:sp>
      <p:pic>
        <p:nvPicPr>
          <p:cNvPr id="4" name="图片 3" descr="C:\Users\yangdw.PD-RHBX-YANGDW\Desktop\图片1.png图片1"/>
          <p:cNvPicPr>
            <a:picLocks noChangeAspect="1"/>
          </p:cNvPicPr>
          <p:nvPr/>
        </p:nvPicPr>
        <p:blipFill>
          <a:blip r:embed="rId1"/>
          <a:srcRect/>
          <a:stretch>
            <a:fillRect/>
          </a:stretch>
        </p:blipFill>
        <p:spPr>
          <a:xfrm>
            <a:off x="999173" y="2571433"/>
            <a:ext cx="8176260" cy="2237105"/>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0676890" cy="4974590"/>
          </a:xfrm>
        </p:spPr>
        <p:txBody>
          <a:bodyPr/>
          <a:p>
            <a:r>
              <a:rPr lang="zh-CN">
                <a:sym typeface="+mn-ea"/>
              </a:rPr>
              <a:t>填写完发票信息并确认报价后约</a:t>
            </a:r>
            <a:r>
              <a:rPr lang="en-US" altLang="zh-CN">
                <a:sym typeface="+mn-ea"/>
              </a:rPr>
              <a:t>10</a:t>
            </a:r>
            <a:r>
              <a:rPr lang="zh-CN" altLang="en-US">
                <a:sym typeface="+mn-ea"/>
              </a:rPr>
              <a:t>分钟，供应商可刷新页面或重新登陆</a:t>
            </a:r>
            <a:r>
              <a:rPr lang="en-US" altLang="zh-CN">
                <a:sym typeface="+mn-ea"/>
              </a:rPr>
              <a:t>https://rhib.csg.cn-</a:t>
            </a:r>
            <a:r>
              <a:rPr lang="zh-CN" altLang="en-US">
                <a:sym typeface="+mn-ea"/>
              </a:rPr>
              <a:t>保证保险</a:t>
            </a:r>
            <a:r>
              <a:rPr lang="en-US" altLang="zh-CN">
                <a:sym typeface="+mn-ea"/>
              </a:rPr>
              <a:t>-</a:t>
            </a:r>
            <a:r>
              <a:rPr lang="zh-CN" altLang="en-US">
                <a:sym typeface="+mn-ea"/>
              </a:rPr>
              <a:t>质量保证保险</a:t>
            </a:r>
            <a:r>
              <a:rPr lang="en-US" altLang="zh-CN">
                <a:sym typeface="+mn-ea"/>
              </a:rPr>
              <a:t>-</a:t>
            </a:r>
            <a:r>
              <a:rPr lang="zh-CN">
                <a:sym typeface="+mn-ea"/>
              </a:rPr>
              <a:t>个人中心</a:t>
            </a:r>
            <a:r>
              <a:rPr lang="zh-CN" altLang="en-US">
                <a:sym typeface="+mn-ea"/>
              </a:rPr>
              <a:t>，系统会有</a:t>
            </a:r>
            <a:r>
              <a:rPr lang="en-US" altLang="zh-CN">
                <a:sym typeface="+mn-ea"/>
              </a:rPr>
              <a:t>“</a:t>
            </a:r>
            <a:r>
              <a:rPr lang="zh-CN" altLang="en-US">
                <a:sym typeface="+mn-ea"/>
              </a:rPr>
              <a:t>提交核保</a:t>
            </a:r>
            <a:r>
              <a:rPr lang="en-US" altLang="zh-CN">
                <a:sym typeface="+mn-ea"/>
              </a:rPr>
              <a:t>”</a:t>
            </a:r>
            <a:r>
              <a:rPr lang="zh-CN" altLang="en-US">
                <a:sym typeface="+mn-ea"/>
              </a:rPr>
              <a:t>按钮，供应商可点击进入下一步。</a:t>
            </a:r>
            <a:endParaRPr lang="zh-CN" altLang="en-US">
              <a:sym typeface="+mn-ea"/>
            </a:endParaRPr>
          </a:p>
        </p:txBody>
      </p:sp>
      <p:sp>
        <p:nvSpPr>
          <p:cNvPr id="3" name="标题 2"/>
          <p:cNvSpPr>
            <a:spLocks noGrp="1"/>
          </p:cNvSpPr>
          <p:nvPr>
            <p:ph type="title"/>
          </p:nvPr>
        </p:nvSpPr>
        <p:spPr/>
        <p:txBody>
          <a:bodyPr/>
          <a:p>
            <a:r>
              <a:rPr lang="en-US" altLang="zh-CN"/>
              <a:t>5.2</a:t>
            </a:r>
            <a:r>
              <a:rPr lang="zh-CN" altLang="en-US"/>
              <a:t>、提交预核保</a:t>
            </a:r>
            <a:endParaRPr lang="zh-CN" altLang="en-US"/>
          </a:p>
        </p:txBody>
      </p:sp>
      <p:sp>
        <p:nvSpPr>
          <p:cNvPr id="9" name="文本框 8"/>
          <p:cNvSpPr txBox="1"/>
          <p:nvPr/>
        </p:nvSpPr>
        <p:spPr>
          <a:xfrm>
            <a:off x="6805295" y="2891790"/>
            <a:ext cx="4048125" cy="2584450"/>
          </a:xfrm>
          <a:prstGeom prst="rect">
            <a:avLst/>
          </a:prstGeom>
          <a:noFill/>
        </p:spPr>
        <p:txBody>
          <a:bodyPr wrap="square" rtlCol="0">
            <a:spAutoFit/>
          </a:bodyPr>
          <a:p>
            <a:r>
              <a:rPr lang="zh-CN"/>
              <a:t>点击下载电子投保单，打印盖章后进行扫描后点击上传，并选择支付方式。</a:t>
            </a:r>
            <a:endParaRPr lang="zh-CN"/>
          </a:p>
          <a:p>
            <a:endParaRPr lang="zh-CN"/>
          </a:p>
          <a:p>
            <a:r>
              <a:rPr lang="zh-CN" b="1"/>
              <a:t>如选择线上支付</a:t>
            </a:r>
            <a:r>
              <a:rPr lang="zh-CN"/>
              <a:t>，则在提交预核保且保险公司核保通过后，系统会显示线上支付按钮；</a:t>
            </a:r>
            <a:endParaRPr lang="zh-CN"/>
          </a:p>
          <a:p>
            <a:r>
              <a:rPr lang="zh-CN" b="1"/>
              <a:t>如选择线下支付</a:t>
            </a:r>
            <a:r>
              <a:rPr lang="zh-CN"/>
              <a:t>，则</a:t>
            </a:r>
            <a:r>
              <a:rPr lang="zh-CN">
                <a:sym typeface="+mn-ea"/>
              </a:rPr>
              <a:t>在提交预核保且保险公司核保通过后，系统会展示</a:t>
            </a:r>
            <a:r>
              <a:rPr lang="zh-CN"/>
              <a:t>线下支付收款账户。</a:t>
            </a:r>
            <a:endParaRPr lang="zh-CN"/>
          </a:p>
        </p:txBody>
      </p:sp>
      <p:pic>
        <p:nvPicPr>
          <p:cNvPr id="10" name="图片 9" descr="C:\Users\yangdw.PD-RHBX-YANGDW\Desktop\图片2.png图片2"/>
          <p:cNvPicPr>
            <a:picLocks noChangeAspect="1"/>
          </p:cNvPicPr>
          <p:nvPr/>
        </p:nvPicPr>
        <p:blipFill>
          <a:blip r:embed="rId1"/>
          <a:srcRect/>
          <a:stretch>
            <a:fillRect/>
          </a:stretch>
        </p:blipFill>
        <p:spPr>
          <a:xfrm>
            <a:off x="938530" y="2278063"/>
            <a:ext cx="5325110" cy="42456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保险公司预核保通过后，系统会触发短信通知供应商缴纳保费。供应商可再次登陆</a:t>
            </a:r>
            <a:r>
              <a:rPr lang="en-US" altLang="zh-CN">
                <a:sym typeface="+mn-ea"/>
              </a:rPr>
              <a:t>https://rhib.csg.cn-</a:t>
            </a:r>
            <a:r>
              <a:rPr lang="zh-CN" altLang="en-US">
                <a:sym typeface="+mn-ea"/>
              </a:rPr>
              <a:t>保证保险</a:t>
            </a:r>
            <a:r>
              <a:rPr lang="en-US" altLang="zh-CN">
                <a:sym typeface="+mn-ea"/>
              </a:rPr>
              <a:t>-</a:t>
            </a:r>
            <a:r>
              <a:rPr lang="zh-CN" altLang="en-US">
                <a:sym typeface="+mn-ea"/>
              </a:rPr>
              <a:t>质量保证保险</a:t>
            </a:r>
            <a:r>
              <a:rPr lang="en-US" altLang="zh-CN">
                <a:sym typeface="+mn-ea"/>
              </a:rPr>
              <a:t>-</a:t>
            </a:r>
            <a:r>
              <a:rPr lang="zh-CN">
                <a:sym typeface="+mn-ea"/>
              </a:rPr>
              <a:t>个人中心，订单会显示为待支付状态。供应商可点击</a:t>
            </a:r>
            <a:r>
              <a:rPr lang="en-US" altLang="zh-CN">
                <a:sym typeface="+mn-ea"/>
              </a:rPr>
              <a:t>“</a:t>
            </a:r>
            <a:r>
              <a:rPr lang="zh-CN" altLang="en-US">
                <a:sym typeface="+mn-ea"/>
              </a:rPr>
              <a:t>去支付</a:t>
            </a:r>
            <a:r>
              <a:rPr lang="en-US" altLang="zh-CN">
                <a:sym typeface="+mn-ea"/>
              </a:rPr>
              <a:t>”</a:t>
            </a:r>
            <a:r>
              <a:rPr lang="zh-CN" altLang="en-US">
                <a:sym typeface="+mn-ea"/>
              </a:rPr>
              <a:t>，并</a:t>
            </a:r>
            <a:r>
              <a:rPr lang="zh-CN">
                <a:sym typeface="+mn-ea"/>
              </a:rPr>
              <a:t>按先前选择的支付方式缴纳保费。</a:t>
            </a:r>
            <a:endParaRPr lang="zh-CN" altLang="en-US">
              <a:sym typeface="+mn-ea"/>
            </a:endParaRPr>
          </a:p>
        </p:txBody>
      </p:sp>
      <p:sp>
        <p:nvSpPr>
          <p:cNvPr id="3" name="标题 2"/>
          <p:cNvSpPr>
            <a:spLocks noGrp="1"/>
          </p:cNvSpPr>
          <p:nvPr>
            <p:ph type="title"/>
          </p:nvPr>
        </p:nvSpPr>
        <p:spPr/>
        <p:txBody>
          <a:bodyPr/>
          <a:p>
            <a:r>
              <a:rPr lang="en-US" altLang="zh-CN"/>
              <a:t>6.1</a:t>
            </a:r>
            <a:r>
              <a:rPr lang="zh-CN" altLang="en-US"/>
              <a:t>、支付保费</a:t>
            </a:r>
            <a:endParaRPr lang="zh-CN" altLang="en-US"/>
          </a:p>
        </p:txBody>
      </p:sp>
      <p:pic>
        <p:nvPicPr>
          <p:cNvPr id="5" name="图片 4" descr="图片3"/>
          <p:cNvPicPr>
            <a:picLocks noChangeAspect="1"/>
          </p:cNvPicPr>
          <p:nvPr/>
        </p:nvPicPr>
        <p:blipFill>
          <a:blip r:embed="rId1"/>
          <a:stretch>
            <a:fillRect/>
          </a:stretch>
        </p:blipFill>
        <p:spPr>
          <a:xfrm>
            <a:off x="907415" y="2509520"/>
            <a:ext cx="9450705" cy="30422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ltLang="en-US">
                <a:sym typeface="+mn-ea"/>
              </a:rPr>
              <a:t>根据先前选择的支付方式进行支付。</a:t>
            </a:r>
            <a:endParaRPr lang="zh-CN" altLang="en-US">
              <a:sym typeface="+mn-ea"/>
            </a:endParaRPr>
          </a:p>
        </p:txBody>
      </p:sp>
      <p:sp>
        <p:nvSpPr>
          <p:cNvPr id="3" name="标题 2"/>
          <p:cNvSpPr>
            <a:spLocks noGrp="1"/>
          </p:cNvSpPr>
          <p:nvPr>
            <p:ph type="title"/>
          </p:nvPr>
        </p:nvSpPr>
        <p:spPr/>
        <p:txBody>
          <a:bodyPr/>
          <a:p>
            <a:r>
              <a:rPr lang="en-US" altLang="zh-CN"/>
              <a:t>6.2</a:t>
            </a:r>
            <a:r>
              <a:rPr lang="zh-CN" altLang="en-US"/>
              <a:t>、支付保费</a:t>
            </a:r>
            <a:endParaRPr lang="zh-CN" altLang="en-US"/>
          </a:p>
        </p:txBody>
      </p:sp>
      <p:sp>
        <p:nvSpPr>
          <p:cNvPr id="6" name="文本框 5"/>
          <p:cNvSpPr txBox="1"/>
          <p:nvPr/>
        </p:nvSpPr>
        <p:spPr>
          <a:xfrm>
            <a:off x="6562725" y="1856105"/>
            <a:ext cx="5153660" cy="3415030"/>
          </a:xfrm>
          <a:prstGeom prst="rect">
            <a:avLst/>
          </a:prstGeom>
          <a:noFill/>
        </p:spPr>
        <p:txBody>
          <a:bodyPr wrap="square" rtlCol="0">
            <a:spAutoFit/>
          </a:bodyPr>
          <a:p>
            <a:r>
              <a:rPr lang="zh-CN" altLang="en-US"/>
              <a:t>如先前选择的是</a:t>
            </a:r>
            <a:r>
              <a:rPr lang="en-US" altLang="zh-CN"/>
              <a:t>“</a:t>
            </a:r>
            <a:r>
              <a:rPr lang="zh-CN" altLang="en-US"/>
              <a:t>在线支付</a:t>
            </a:r>
            <a:r>
              <a:rPr lang="en-US" altLang="zh-CN"/>
              <a:t>”</a:t>
            </a:r>
            <a:r>
              <a:rPr lang="zh-CN" altLang="en-US"/>
              <a:t>，则系统会引导进入保险公司在线支付平台进行对公在线支付，此种支付方式支持绝大部分银行，</a:t>
            </a:r>
            <a:r>
              <a:rPr lang="zh-CN" altLang="en-US"/>
              <a:t>但需供应商账户具备在线支付功能。</a:t>
            </a:r>
            <a:endParaRPr lang="zh-CN" altLang="en-US"/>
          </a:p>
          <a:p>
            <a:endParaRPr lang="zh-CN" altLang="en-US"/>
          </a:p>
          <a:p>
            <a:r>
              <a:rPr lang="zh-CN" altLang="en-US"/>
              <a:t>线上支付完成后，保险公司系统自动实时进行出单操作，并生成电子保单发送至供应商预留的电子邮箱中。</a:t>
            </a:r>
            <a:endParaRPr lang="zh-CN" altLang="en-US"/>
          </a:p>
          <a:p>
            <a:endParaRPr lang="zh-CN" altLang="en-US"/>
          </a:p>
          <a:p>
            <a:r>
              <a:rPr lang="zh-CN" altLang="en-US"/>
              <a:t>如供应商选择在线支付后发现无法在线支付，此时可以联系瑞恒保险经纪公司</a:t>
            </a:r>
            <a:r>
              <a:rPr lang="en-US" altLang="zh-CN"/>
              <a:t>400-618-2828</a:t>
            </a:r>
            <a:r>
              <a:rPr lang="zh-CN" altLang="en-US"/>
              <a:t>转</a:t>
            </a:r>
            <a:r>
              <a:rPr lang="en-US" altLang="zh-CN"/>
              <a:t>1</a:t>
            </a:r>
            <a:r>
              <a:rPr lang="zh-CN" altLang="en-US"/>
              <a:t>客服热线，获取线下转账账户进行线下转账支付。</a:t>
            </a:r>
            <a:endParaRPr lang="zh-CN" altLang="en-US"/>
          </a:p>
        </p:txBody>
      </p:sp>
      <p:pic>
        <p:nvPicPr>
          <p:cNvPr id="4" name="图片 3"/>
          <p:cNvPicPr>
            <a:picLocks noChangeAspect="1"/>
          </p:cNvPicPr>
          <p:nvPr/>
        </p:nvPicPr>
        <p:blipFill>
          <a:blip r:embed="rId1"/>
          <a:stretch>
            <a:fillRect/>
          </a:stretch>
        </p:blipFill>
        <p:spPr>
          <a:xfrm>
            <a:off x="613410" y="1971040"/>
            <a:ext cx="5952490" cy="34759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ltLang="en-US">
                <a:sym typeface="+mn-ea"/>
              </a:rPr>
              <a:t>根据先前选择的支付方式进行支付。</a:t>
            </a:r>
            <a:endParaRPr lang="zh-CN" altLang="en-US">
              <a:sym typeface="+mn-ea"/>
            </a:endParaRPr>
          </a:p>
        </p:txBody>
      </p:sp>
      <p:sp>
        <p:nvSpPr>
          <p:cNvPr id="3" name="标题 2"/>
          <p:cNvSpPr>
            <a:spLocks noGrp="1"/>
          </p:cNvSpPr>
          <p:nvPr>
            <p:ph type="title"/>
          </p:nvPr>
        </p:nvSpPr>
        <p:spPr/>
        <p:txBody>
          <a:bodyPr/>
          <a:p>
            <a:r>
              <a:rPr lang="en-US" altLang="zh-CN"/>
              <a:t>6.3</a:t>
            </a:r>
            <a:r>
              <a:rPr lang="zh-CN" altLang="en-US"/>
              <a:t>、支付保费</a:t>
            </a:r>
            <a:endParaRPr lang="zh-CN" altLang="en-US"/>
          </a:p>
        </p:txBody>
      </p:sp>
      <p:sp>
        <p:nvSpPr>
          <p:cNvPr id="6" name="文本框 5"/>
          <p:cNvSpPr txBox="1"/>
          <p:nvPr/>
        </p:nvSpPr>
        <p:spPr>
          <a:xfrm>
            <a:off x="6487160" y="1856105"/>
            <a:ext cx="5429250" cy="1476375"/>
          </a:xfrm>
          <a:prstGeom prst="rect">
            <a:avLst/>
          </a:prstGeom>
          <a:noFill/>
        </p:spPr>
        <p:txBody>
          <a:bodyPr wrap="square" rtlCol="0">
            <a:spAutoFit/>
          </a:bodyPr>
          <a:p>
            <a:r>
              <a:rPr lang="zh-CN" altLang="en-US"/>
              <a:t>如先前选择的是</a:t>
            </a:r>
            <a:r>
              <a:rPr lang="en-US" altLang="zh-CN"/>
              <a:t>“</a:t>
            </a:r>
            <a:r>
              <a:rPr lang="zh-CN" altLang="en-US"/>
              <a:t>线下支付</a:t>
            </a:r>
            <a:r>
              <a:rPr lang="en-US" altLang="zh-CN"/>
              <a:t>”</a:t>
            </a:r>
            <a:r>
              <a:rPr lang="zh-CN" altLang="en-US"/>
              <a:t>，则系统会展示线下转账收款账户，供应商向该账户转账后需将银行回单发送至瑞恒保险经纪公司客服邮箱</a:t>
            </a:r>
            <a:r>
              <a:rPr lang="en-US" altLang="zh-CN"/>
              <a:t>bzbx-rhib@csg.cn</a:t>
            </a:r>
            <a:r>
              <a:rPr lang="zh-CN" altLang="en-US"/>
              <a:t>，客服人员收到银行回单后立即核实订单信息，通知保险公司核实保费到账情况并出具保单。</a:t>
            </a:r>
            <a:endParaRPr lang="zh-CN" altLang="en-US"/>
          </a:p>
        </p:txBody>
      </p:sp>
      <p:sp>
        <p:nvSpPr>
          <p:cNvPr id="4" name="文本框 3"/>
          <p:cNvSpPr txBox="1"/>
          <p:nvPr/>
        </p:nvSpPr>
        <p:spPr>
          <a:xfrm>
            <a:off x="6562725" y="4187825"/>
            <a:ext cx="5153660" cy="922020"/>
          </a:xfrm>
          <a:prstGeom prst="rect">
            <a:avLst/>
          </a:prstGeom>
          <a:noFill/>
        </p:spPr>
        <p:txBody>
          <a:bodyPr wrap="square" rtlCol="0">
            <a:spAutoFit/>
          </a:bodyPr>
          <a:p>
            <a:r>
              <a:rPr lang="zh-CN" altLang="en-US" b="1">
                <a:solidFill>
                  <a:srgbClr val="FF0000"/>
                </a:solidFill>
              </a:rPr>
              <a:t>注意：线上支付方式方便快捷，支付后实时出单，不受节假日影响，无需人工干预，省时省力。建议供应商首选在线支付方式支付保费。</a:t>
            </a:r>
            <a:endParaRPr lang="zh-CN" altLang="en-US" b="1">
              <a:solidFill>
                <a:srgbClr val="FF0000"/>
              </a:solidFill>
            </a:endParaRPr>
          </a:p>
        </p:txBody>
      </p:sp>
      <p:graphicFrame>
        <p:nvGraphicFramePr>
          <p:cNvPr id="7" name="对象 6"/>
          <p:cNvGraphicFramePr/>
          <p:nvPr/>
        </p:nvGraphicFramePr>
        <p:xfrm>
          <a:off x="613410" y="2336165"/>
          <a:ext cx="5528945" cy="2326005"/>
        </p:xfrm>
        <a:graphic>
          <a:graphicData uri="http://schemas.openxmlformats.org/presentationml/2006/ole">
            <mc:AlternateContent xmlns:mc="http://schemas.openxmlformats.org/markup-compatibility/2006">
              <mc:Choice xmlns:v="urn:schemas-microsoft-com:vml" Requires="v">
                <p:oleObj spid="_x0000_s8" name="" r:id="rId1" imgW="5524500" imgH="2324100" progId="Paint.Picture">
                  <p:embed/>
                </p:oleObj>
              </mc:Choice>
              <mc:Fallback>
                <p:oleObj name="" r:id="rId1" imgW="5524500" imgH="2324100" progId="Paint.Picture">
                  <p:embed/>
                  <p:pic>
                    <p:nvPicPr>
                      <p:cNvPr id="0" name="图片 7"/>
                      <p:cNvPicPr/>
                      <p:nvPr/>
                    </p:nvPicPr>
                    <p:blipFill>
                      <a:blip r:embed="rId2"/>
                      <a:stretch>
                        <a:fillRect/>
                      </a:stretch>
                    </p:blipFill>
                    <p:spPr>
                      <a:xfrm>
                        <a:off x="613410" y="2336165"/>
                        <a:ext cx="5528945" cy="2326005"/>
                      </a:xfrm>
                      <a:prstGeom prst="rect">
                        <a:avLst/>
                      </a:prstGeom>
                      <a:ln>
                        <a:solidFill>
                          <a:schemeClr val="tx1"/>
                        </a:solid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t>投保流程</a:t>
            </a:r>
            <a:endParaRPr lang="zh-CN"/>
          </a:p>
        </p:txBody>
      </p:sp>
      <p:graphicFrame>
        <p:nvGraphicFramePr>
          <p:cNvPr id="9" name="图示 8"/>
          <p:cNvGraphicFramePr/>
          <p:nvPr/>
        </p:nvGraphicFramePr>
        <p:xfrm>
          <a:off x="1411605" y="1356995"/>
          <a:ext cx="9813290" cy="48755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7</a:t>
            </a:r>
            <a:r>
              <a:rPr lang="zh-CN" altLang="en-US"/>
              <a:t>、出具</a:t>
            </a:r>
            <a:r>
              <a:rPr lang="zh-CN" altLang="en-US"/>
              <a:t>保单</a:t>
            </a:r>
            <a:endParaRPr lang="zh-CN" altLang="en-US"/>
          </a:p>
        </p:txBody>
      </p:sp>
      <p:sp>
        <p:nvSpPr>
          <p:cNvPr id="10" name="文本框 9"/>
          <p:cNvSpPr txBox="1"/>
          <p:nvPr/>
        </p:nvSpPr>
        <p:spPr>
          <a:xfrm>
            <a:off x="5868035" y="2552700"/>
            <a:ext cx="5429250" cy="2306955"/>
          </a:xfrm>
          <a:prstGeom prst="rect">
            <a:avLst/>
          </a:prstGeom>
          <a:noFill/>
        </p:spPr>
        <p:txBody>
          <a:bodyPr wrap="square" rtlCol="0">
            <a:spAutoFit/>
          </a:bodyPr>
          <a:p>
            <a:r>
              <a:rPr lang="zh-CN"/>
              <a:t>保险公司收到保费后，将按照先前所提供的投保信息出具电子保险单。并将电子保单通过电子邮件的形式发送至投保人预留的电子邮箱。</a:t>
            </a:r>
            <a:endParaRPr lang="zh-CN"/>
          </a:p>
          <a:p>
            <a:endParaRPr lang="zh-CN"/>
          </a:p>
          <a:p>
            <a:r>
              <a:rPr lang="zh-CN">
                <a:solidFill>
                  <a:srgbClr val="FF0000"/>
                </a:solidFill>
              </a:rPr>
              <a:t>注意：电子保单即为保单原件，无纸质文件。</a:t>
            </a:r>
            <a:endParaRPr lang="zh-CN"/>
          </a:p>
          <a:p>
            <a:endParaRPr lang="zh-CN"/>
          </a:p>
          <a:p>
            <a:r>
              <a:rPr lang="zh-CN"/>
              <a:t>至此，投保流程结束。供应商收到此电子保单后，可根据要求将电子保单提交至采购方。</a:t>
            </a:r>
            <a:endParaRPr lang="zh-CN"/>
          </a:p>
        </p:txBody>
      </p:sp>
      <p:pic>
        <p:nvPicPr>
          <p:cNvPr id="2" name="图片 1"/>
          <p:cNvPicPr>
            <a:picLocks noChangeAspect="1"/>
          </p:cNvPicPr>
          <p:nvPr/>
        </p:nvPicPr>
        <p:blipFill>
          <a:blip r:embed="rId1"/>
          <a:stretch>
            <a:fillRect/>
          </a:stretch>
        </p:blipFill>
        <p:spPr>
          <a:xfrm>
            <a:off x="143510" y="1162685"/>
            <a:ext cx="5626735" cy="50876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质量保证保险常见问题？</a:t>
            </a:r>
            <a:endParaRPr lang="zh-CN" altLang="en-US"/>
          </a:p>
        </p:txBody>
      </p:sp>
      <p:sp>
        <p:nvSpPr>
          <p:cNvPr id="2" name="文本框 1"/>
          <p:cNvSpPr txBox="1"/>
          <p:nvPr/>
        </p:nvSpPr>
        <p:spPr>
          <a:xfrm>
            <a:off x="1001395" y="2273300"/>
            <a:ext cx="10234930" cy="2245360"/>
          </a:xfrm>
          <a:prstGeom prst="rect">
            <a:avLst/>
          </a:prstGeom>
          <a:noFill/>
        </p:spPr>
        <p:txBody>
          <a:bodyPr wrap="square" rtlCol="0">
            <a:spAutoFit/>
          </a:bodyPr>
          <a:p>
            <a:r>
              <a:rPr lang="zh-CN" altLang="en-US" sz="2800"/>
              <a:t>投保过程中有任何疑问，请拨打瑞恒保险经纪公司客服热线</a:t>
            </a:r>
            <a:r>
              <a:rPr lang="zh-CN" altLang="en-US" sz="2800">
                <a:sym typeface="+mn-ea"/>
              </a:rPr>
              <a:t>咨询</a:t>
            </a:r>
            <a:r>
              <a:rPr lang="zh-CN" altLang="en-US" sz="2800"/>
              <a:t>：</a:t>
            </a:r>
            <a:endParaRPr lang="zh-CN" altLang="en-US" sz="2800"/>
          </a:p>
          <a:p>
            <a:endParaRPr lang="zh-CN" altLang="en-US" sz="2800"/>
          </a:p>
          <a:p>
            <a:pPr algn="ctr"/>
            <a:r>
              <a:rPr lang="en-US" altLang="zh-CN" sz="4400"/>
              <a:t>400-618-2828</a:t>
            </a:r>
            <a:r>
              <a:rPr lang="zh-CN" altLang="en-US" sz="4400"/>
              <a:t>转</a:t>
            </a:r>
            <a:r>
              <a:rPr lang="en-US" altLang="zh-CN" sz="4400"/>
              <a:t>1</a:t>
            </a:r>
            <a:endParaRPr lang="en-US" altLang="zh-CN" sz="4400"/>
          </a:p>
          <a:p>
            <a:pPr algn="ctr"/>
            <a:endParaRPr lang="zh-CN"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825625"/>
            <a:ext cx="11102340" cy="4351655"/>
          </a:xfrm>
        </p:spPr>
        <p:txBody>
          <a:bodyPr/>
          <a:p>
            <a:r>
              <a:rPr lang="zh-CN" altLang="en-US">
                <a:sym typeface="+mn-ea"/>
              </a:rPr>
              <a:t>登陆</a:t>
            </a:r>
            <a:r>
              <a:rPr lang="en-US" altLang="zh-CN">
                <a:sym typeface="+mn-ea"/>
              </a:rPr>
              <a:t>https://rhib.csg.cn</a:t>
            </a:r>
            <a:r>
              <a:rPr lang="zh-CN" altLang="en-US">
                <a:sym typeface="+mn-ea"/>
              </a:rPr>
              <a:t>，依次点击</a:t>
            </a:r>
            <a:r>
              <a:rPr lang="en-US" altLang="zh-CN">
                <a:sym typeface="+mn-ea"/>
              </a:rPr>
              <a:t>“</a:t>
            </a:r>
            <a:r>
              <a:rPr lang="zh-CN" altLang="en-US">
                <a:sym typeface="+mn-ea"/>
              </a:rPr>
              <a:t>保证保险</a:t>
            </a:r>
            <a:r>
              <a:rPr lang="en-US" altLang="zh-CN">
                <a:sym typeface="+mn-ea"/>
              </a:rPr>
              <a:t>-</a:t>
            </a:r>
            <a:r>
              <a:rPr lang="zh-CN" altLang="en-US">
                <a:sym typeface="+mn-ea"/>
              </a:rPr>
              <a:t>质量</a:t>
            </a:r>
            <a:r>
              <a:rPr lang="zh-CN" altLang="en-US">
                <a:sym typeface="+mn-ea"/>
              </a:rPr>
              <a:t>保证保险</a:t>
            </a:r>
            <a:r>
              <a:rPr lang="en-US" altLang="zh-CN">
                <a:sym typeface="+mn-ea"/>
              </a:rPr>
              <a:t>”</a:t>
            </a:r>
            <a:r>
              <a:rPr lang="zh-CN" altLang="en-US">
                <a:sym typeface="+mn-ea"/>
              </a:rPr>
              <a:t>进入产品页面。（建议首选微软</a:t>
            </a:r>
            <a:r>
              <a:rPr lang="en-US" altLang="zh-CN">
                <a:sym typeface="+mn-ea"/>
              </a:rPr>
              <a:t>360</a:t>
            </a:r>
            <a:r>
              <a:rPr lang="zh-CN" altLang="en-US">
                <a:sym typeface="+mn-ea"/>
              </a:rPr>
              <a:t>、</a:t>
            </a:r>
            <a:r>
              <a:rPr lang="en-US" altLang="zh-CN">
                <a:sym typeface="+mn-ea"/>
              </a:rPr>
              <a:t>Microsoft </a:t>
            </a:r>
            <a:r>
              <a:rPr lang="en-US" altLang="zh-CN">
                <a:sym typeface="+mn-ea"/>
              </a:rPr>
              <a:t>Edge</a:t>
            </a:r>
            <a:r>
              <a:rPr lang="zh-CN" altLang="en-US">
                <a:sym typeface="+mn-ea"/>
              </a:rPr>
              <a:t>、</a:t>
            </a:r>
            <a:r>
              <a:rPr lang="en-US" altLang="zh-CN">
                <a:sym typeface="+mn-ea"/>
              </a:rPr>
              <a:t>Google Chrome</a:t>
            </a:r>
            <a:r>
              <a:rPr lang="zh-CN" altLang="en-US">
                <a:sym typeface="+mn-ea"/>
              </a:rPr>
              <a:t>、</a:t>
            </a:r>
            <a:r>
              <a:rPr lang="en-US" altLang="zh-CN">
                <a:sym typeface="+mn-ea"/>
              </a:rPr>
              <a:t>Firefox</a:t>
            </a:r>
            <a:r>
              <a:rPr lang="zh-CN" altLang="en-US">
                <a:sym typeface="+mn-ea"/>
              </a:rPr>
              <a:t>浏览器）</a:t>
            </a:r>
            <a:endParaRPr lang="zh-CN" altLang="en-US">
              <a:sym typeface="+mn-ea"/>
            </a:endParaRPr>
          </a:p>
          <a:p>
            <a:endParaRPr lang="zh-CN" altLang="en-US"/>
          </a:p>
        </p:txBody>
      </p:sp>
      <p:sp>
        <p:nvSpPr>
          <p:cNvPr id="3" name="标题 2"/>
          <p:cNvSpPr>
            <a:spLocks noGrp="1"/>
          </p:cNvSpPr>
          <p:nvPr>
            <p:ph type="title"/>
          </p:nvPr>
        </p:nvSpPr>
        <p:spPr/>
        <p:txBody>
          <a:bodyPr/>
          <a:p>
            <a:r>
              <a:rPr lang="en-US" altLang="zh-CN"/>
              <a:t>1.1</a:t>
            </a:r>
            <a:r>
              <a:rPr lang="zh-CN" altLang="en-US"/>
              <a:t>、登陆投保平台</a:t>
            </a:r>
            <a:endParaRPr lang="zh-CN" altLang="en-US"/>
          </a:p>
        </p:txBody>
      </p:sp>
      <p:pic>
        <p:nvPicPr>
          <p:cNvPr id="5" name="图片 4" descr="C:\Users\yangdw.PD-RHBX-YANGDW\Desktop\微信截图_20250527110040.png微信截图_20250527110040"/>
          <p:cNvPicPr>
            <a:picLocks noChangeAspect="1"/>
          </p:cNvPicPr>
          <p:nvPr/>
        </p:nvPicPr>
        <p:blipFill>
          <a:blip r:embed="rId1"/>
          <a:srcRect/>
          <a:stretch>
            <a:fillRect/>
          </a:stretch>
        </p:blipFill>
        <p:spPr>
          <a:xfrm>
            <a:off x="796608" y="2951480"/>
            <a:ext cx="10936605" cy="2847975"/>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974590"/>
          </a:xfrm>
        </p:spPr>
        <p:txBody>
          <a:bodyPr/>
          <a:p>
            <a:r>
              <a:rPr lang="zh-CN">
                <a:sym typeface="+mn-ea"/>
              </a:rPr>
              <a:t>进入产品首页后可以了解相关产品信息及业务流程，然后点击</a:t>
            </a:r>
            <a:r>
              <a:rPr lang="en-US" altLang="zh-CN">
                <a:sym typeface="+mn-ea"/>
              </a:rPr>
              <a:t>“</a:t>
            </a:r>
            <a:r>
              <a:rPr lang="zh-CN">
                <a:sym typeface="+mn-ea"/>
              </a:rPr>
              <a:t>立即投保</a:t>
            </a:r>
            <a:r>
              <a:rPr lang="en-US" altLang="zh-CN">
                <a:sym typeface="+mn-ea"/>
              </a:rPr>
              <a:t>”</a:t>
            </a:r>
            <a:r>
              <a:rPr lang="zh-CN" altLang="en-US">
                <a:sym typeface="+mn-ea"/>
              </a:rPr>
              <a:t>。如当前为未登录状态，系统会提示登陆，</a:t>
            </a:r>
            <a:r>
              <a:rPr lang="zh-CN" altLang="en-US" b="1">
                <a:solidFill>
                  <a:srgbClr val="FF0000"/>
                </a:solidFill>
                <a:sym typeface="+mn-ea"/>
              </a:rPr>
              <a:t>此时只需输入手机号、图片验证码，获取手机验证码并输入后，点击提交即可登陆。</a:t>
            </a:r>
            <a:r>
              <a:rPr lang="zh-CN" altLang="en-US">
                <a:sym typeface="+mn-ea"/>
              </a:rPr>
              <a:t>再次点击立即投保即可进入产品投保界面。</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1.2</a:t>
            </a:r>
            <a:r>
              <a:rPr lang="zh-CN" altLang="en-US"/>
              <a:t>、</a:t>
            </a:r>
            <a:r>
              <a:rPr lang="zh-CN" altLang="en-US">
                <a:sym typeface="+mn-ea"/>
              </a:rPr>
              <a:t>登陆投保平台</a:t>
            </a:r>
            <a:endParaRPr lang="zh-CN" altLang="en-US"/>
          </a:p>
        </p:txBody>
      </p:sp>
      <p:pic>
        <p:nvPicPr>
          <p:cNvPr id="8" name="图片 7" descr="C:\Users\yangdw.PD-RHBX-YANGDW\Desktop\2.png2"/>
          <p:cNvPicPr>
            <a:picLocks noChangeAspect="1"/>
          </p:cNvPicPr>
          <p:nvPr/>
        </p:nvPicPr>
        <p:blipFill>
          <a:blip r:embed="rId1"/>
          <a:srcRect/>
          <a:stretch>
            <a:fillRect/>
          </a:stretch>
        </p:blipFill>
        <p:spPr>
          <a:xfrm>
            <a:off x="6842125" y="2643505"/>
            <a:ext cx="4472940" cy="3498850"/>
          </a:xfrm>
          <a:prstGeom prst="rect">
            <a:avLst/>
          </a:prstGeom>
          <a:ln>
            <a:solidFill>
              <a:schemeClr val="tx1"/>
            </a:solidFill>
          </a:ln>
        </p:spPr>
      </p:pic>
      <p:pic>
        <p:nvPicPr>
          <p:cNvPr id="4" name="图片 3"/>
          <p:cNvPicPr>
            <a:picLocks noChangeAspect="1"/>
          </p:cNvPicPr>
          <p:nvPr/>
        </p:nvPicPr>
        <p:blipFill>
          <a:blip r:embed="rId2"/>
          <a:stretch>
            <a:fillRect/>
          </a:stretch>
        </p:blipFill>
        <p:spPr>
          <a:xfrm>
            <a:off x="137160" y="2624455"/>
            <a:ext cx="6704330" cy="36595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02590"/>
          </a:xfrm>
        </p:spPr>
        <p:txBody>
          <a:bodyPr/>
          <a:p>
            <a:r>
              <a:rPr lang="zh-CN">
                <a:sym typeface="+mn-ea"/>
              </a:rPr>
              <a:t>进入产品投保界面后，按照界面提示及文字介绍填写相关信息。</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2.1</a:t>
            </a:r>
            <a:r>
              <a:rPr lang="zh-CN" altLang="en-US"/>
              <a:t>、企业信息维护</a:t>
            </a:r>
            <a:endParaRPr lang="zh-CN" altLang="en-US"/>
          </a:p>
        </p:txBody>
      </p:sp>
      <p:pic>
        <p:nvPicPr>
          <p:cNvPr id="4" name="图片 3" descr="C:\Users\yangdw.PD-RHBX-YANGDW\Desktop\履约保证保险操作手册V2\01.输入企业名称.png01.输入企业名称"/>
          <p:cNvPicPr>
            <a:picLocks noChangeAspect="1"/>
          </p:cNvPicPr>
          <p:nvPr/>
        </p:nvPicPr>
        <p:blipFill>
          <a:blip r:embed="rId1"/>
          <a:srcRect/>
          <a:stretch>
            <a:fillRect/>
          </a:stretch>
        </p:blipFill>
        <p:spPr>
          <a:xfrm>
            <a:off x="303213" y="1657668"/>
            <a:ext cx="6442710" cy="1945640"/>
          </a:xfrm>
          <a:prstGeom prst="rect">
            <a:avLst/>
          </a:prstGeom>
          <a:ln>
            <a:solidFill>
              <a:schemeClr val="tx1"/>
            </a:solidFill>
          </a:ln>
        </p:spPr>
      </p:pic>
      <p:sp>
        <p:nvSpPr>
          <p:cNvPr id="5" name="文本框 4"/>
          <p:cNvSpPr txBox="1"/>
          <p:nvPr/>
        </p:nvSpPr>
        <p:spPr>
          <a:xfrm>
            <a:off x="6866890" y="1605280"/>
            <a:ext cx="5046980" cy="3692525"/>
          </a:xfrm>
          <a:prstGeom prst="rect">
            <a:avLst/>
          </a:prstGeom>
          <a:noFill/>
        </p:spPr>
        <p:txBody>
          <a:bodyPr wrap="square" rtlCol="0">
            <a:spAutoFit/>
          </a:bodyPr>
          <a:p>
            <a:endParaRPr lang="zh-CN" altLang="en-US"/>
          </a:p>
          <a:p>
            <a:r>
              <a:rPr lang="zh-CN"/>
              <a:t>输入投保企业名称全称，点击查询</a:t>
            </a:r>
            <a:r>
              <a:rPr lang="zh-CN" altLang="en-US"/>
              <a:t>。</a:t>
            </a:r>
            <a:endParaRPr lang="zh-CN" altLang="en-US"/>
          </a:p>
          <a:p>
            <a:endParaRPr lang="zh-CN" altLang="en-US"/>
          </a:p>
          <a:p>
            <a:r>
              <a:rPr lang="zh-CN" altLang="en-US"/>
              <a:t>如投保企业为</a:t>
            </a:r>
            <a:r>
              <a:rPr lang="zh-CN" altLang="en-US">
                <a:solidFill>
                  <a:srgbClr val="FF0000"/>
                </a:solidFill>
              </a:rPr>
              <a:t>本年度首次</a:t>
            </a:r>
            <a:r>
              <a:rPr lang="zh-CN" altLang="en-US"/>
              <a:t>在本平台办理保证保险，系统会提示未查询到企业信息，此时需先维护信息后方可提交订单。</a:t>
            </a:r>
            <a:endParaRPr lang="zh-CN" altLang="en-US"/>
          </a:p>
          <a:p>
            <a:endParaRPr lang="zh-CN" altLang="en-US"/>
          </a:p>
          <a:p>
            <a:endParaRPr lang="zh-CN" altLang="en-US"/>
          </a:p>
          <a:p>
            <a:r>
              <a:rPr lang="zh-CN" altLang="en-US">
                <a:solidFill>
                  <a:srgbClr val="FF0000"/>
                </a:solidFill>
              </a:rPr>
              <a:t>注意：</a:t>
            </a:r>
            <a:endParaRPr lang="zh-CN" altLang="en-US">
              <a:solidFill>
                <a:srgbClr val="FF0000"/>
              </a:solidFill>
            </a:endParaRPr>
          </a:p>
          <a:p>
            <a:r>
              <a:rPr lang="en-US" altLang="zh-CN">
                <a:solidFill>
                  <a:srgbClr val="FF0000"/>
                </a:solidFill>
              </a:rPr>
              <a:t>1</a:t>
            </a:r>
            <a:r>
              <a:rPr lang="zh-CN" altLang="en-US">
                <a:solidFill>
                  <a:srgbClr val="FF0000"/>
                </a:solidFill>
              </a:rPr>
              <a:t>、每个企业在每个年度内</a:t>
            </a:r>
            <a:r>
              <a:rPr lang="zh-CN" altLang="en-US">
                <a:solidFill>
                  <a:srgbClr val="FF0000"/>
                </a:solidFill>
                <a:sym typeface="+mn-ea"/>
              </a:rPr>
              <a:t>只需完整维护一次企业信息，如发生工商信息变更则需重新维护</a:t>
            </a:r>
            <a:r>
              <a:rPr lang="zh-CN" altLang="en-US">
                <a:solidFill>
                  <a:srgbClr val="FF0000"/>
                </a:solidFill>
              </a:rPr>
              <a:t>。</a:t>
            </a:r>
            <a:endParaRPr lang="zh-CN" altLang="en-US">
              <a:solidFill>
                <a:srgbClr val="FF0000"/>
              </a:solidFill>
            </a:endParaRPr>
          </a:p>
          <a:p>
            <a:r>
              <a:rPr lang="en-US" altLang="zh-CN">
                <a:solidFill>
                  <a:srgbClr val="FF0000"/>
                </a:solidFill>
                <a:sym typeface="+mn-ea"/>
              </a:rPr>
              <a:t>2</a:t>
            </a:r>
            <a:r>
              <a:rPr lang="zh-CN" altLang="en-US">
                <a:solidFill>
                  <a:srgbClr val="FF0000"/>
                </a:solidFill>
                <a:sym typeface="+mn-ea"/>
              </a:rPr>
              <a:t>、带</a:t>
            </a:r>
            <a:r>
              <a:rPr lang="en-US" altLang="zh-CN">
                <a:solidFill>
                  <a:srgbClr val="FF0000"/>
                </a:solidFill>
                <a:sym typeface="+mn-ea"/>
              </a:rPr>
              <a:t>*</a:t>
            </a:r>
            <a:r>
              <a:rPr lang="zh-CN" altLang="en-US">
                <a:solidFill>
                  <a:srgbClr val="FF0000"/>
                </a:solidFill>
                <a:sym typeface="+mn-ea"/>
              </a:rPr>
              <a:t>号项目为必填项。</a:t>
            </a:r>
            <a:endParaRPr lang="zh-CN" altLang="en-US">
              <a:solidFill>
                <a:srgbClr val="FF0000"/>
              </a:solidFill>
            </a:endParaRPr>
          </a:p>
          <a:p>
            <a:endParaRPr lang="zh-CN" altLang="en-US">
              <a:solidFill>
                <a:srgbClr val="FF0000"/>
              </a:solidFill>
            </a:endParaRPr>
          </a:p>
        </p:txBody>
      </p:sp>
      <p:pic>
        <p:nvPicPr>
          <p:cNvPr id="9" name="图片 8" descr="02.提示未认证-去维护"/>
          <p:cNvPicPr>
            <a:picLocks noChangeAspect="1"/>
          </p:cNvPicPr>
          <p:nvPr/>
        </p:nvPicPr>
        <p:blipFill>
          <a:blip r:embed="rId2"/>
          <a:stretch>
            <a:fillRect/>
          </a:stretch>
        </p:blipFill>
        <p:spPr>
          <a:xfrm>
            <a:off x="303530" y="3930650"/>
            <a:ext cx="6442710" cy="20916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02590"/>
          </a:xfrm>
        </p:spPr>
        <p:txBody>
          <a:bodyPr/>
          <a:p>
            <a:r>
              <a:rPr lang="zh-CN">
                <a:sym typeface="+mn-ea"/>
              </a:rPr>
              <a:t>按照界面提示及文字介绍填写相关企业信息。</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2.1</a:t>
            </a:r>
            <a:r>
              <a:rPr lang="zh-CN" altLang="en-US"/>
              <a:t>、企业信息维护</a:t>
            </a:r>
            <a:endParaRPr lang="zh-CN" altLang="en-US"/>
          </a:p>
        </p:txBody>
      </p:sp>
      <p:pic>
        <p:nvPicPr>
          <p:cNvPr id="4" name="图片 3" descr="C:\Users\yangdw.PD-RHBX-YANGDW\Desktop\履约保证保险操作手册V2\03.录入后提交审核.png03.录入后提交审核"/>
          <p:cNvPicPr>
            <a:picLocks noChangeAspect="1"/>
          </p:cNvPicPr>
          <p:nvPr/>
        </p:nvPicPr>
        <p:blipFill>
          <a:blip r:embed="rId1"/>
          <a:srcRect/>
          <a:stretch>
            <a:fillRect/>
          </a:stretch>
        </p:blipFill>
        <p:spPr>
          <a:xfrm>
            <a:off x="219710" y="1605280"/>
            <a:ext cx="6457950" cy="5125720"/>
          </a:xfrm>
          <a:prstGeom prst="rect">
            <a:avLst/>
          </a:prstGeom>
          <a:ln>
            <a:solidFill>
              <a:schemeClr val="tx1"/>
            </a:solidFill>
          </a:ln>
        </p:spPr>
      </p:pic>
      <p:sp>
        <p:nvSpPr>
          <p:cNvPr id="5" name="文本框 4"/>
          <p:cNvSpPr txBox="1"/>
          <p:nvPr/>
        </p:nvSpPr>
        <p:spPr>
          <a:xfrm>
            <a:off x="6866890" y="1605280"/>
            <a:ext cx="5209540" cy="5077460"/>
          </a:xfrm>
          <a:prstGeom prst="rect">
            <a:avLst/>
          </a:prstGeom>
          <a:noFill/>
        </p:spPr>
        <p:txBody>
          <a:bodyPr wrap="square" rtlCol="0">
            <a:spAutoFit/>
          </a:bodyPr>
          <a:p>
            <a:endParaRPr lang="zh-CN" altLang="en-US"/>
          </a:p>
          <a:p>
            <a:r>
              <a:rPr lang="zh-CN"/>
              <a:t>按照界面提示，输入企业名称、统一社会信用代码、开票信息等内容，同时按照介绍上传有效的营业执照、法人身份证及近三年的企业审计报告材料</a:t>
            </a:r>
            <a:r>
              <a:rPr lang="zh-CN" altLang="en-US"/>
              <a:t>。</a:t>
            </a:r>
            <a:endParaRPr lang="zh-CN" altLang="en-US"/>
          </a:p>
          <a:p>
            <a:endParaRPr lang="zh-CN" altLang="en-US"/>
          </a:p>
          <a:p>
            <a:r>
              <a:rPr lang="zh-CN" altLang="en-US"/>
              <a:t>信息填写完毕、附件上传成功后点击</a:t>
            </a:r>
            <a:r>
              <a:rPr lang="en-US" altLang="zh-CN"/>
              <a:t>“</a:t>
            </a:r>
            <a:r>
              <a:rPr lang="zh-CN" altLang="en-US"/>
              <a:t>提交审核</a:t>
            </a:r>
            <a:r>
              <a:rPr lang="en-US" altLang="zh-CN"/>
              <a:t>”</a:t>
            </a:r>
            <a:r>
              <a:rPr lang="zh-CN" altLang="en-US"/>
              <a:t>。后台信息</a:t>
            </a:r>
            <a:r>
              <a:rPr lang="zh-CN" altLang="en-US"/>
              <a:t>审核人员会及时审核，如审核通过，信息提交人员会收到短信通知，届时可继续提交保证保险投保订单。如审核不通过，按照短信提示修改后重新提交即可。</a:t>
            </a:r>
            <a:endParaRPr lang="zh-CN" altLang="en-US"/>
          </a:p>
          <a:p>
            <a:endParaRPr lang="zh-CN" altLang="en-US"/>
          </a:p>
          <a:p>
            <a:endParaRPr lang="zh-CN" altLang="en-US"/>
          </a:p>
          <a:p>
            <a:r>
              <a:rPr lang="zh-CN" altLang="en-US">
                <a:solidFill>
                  <a:srgbClr val="FF0000"/>
                </a:solidFill>
              </a:rPr>
              <a:t>注意：</a:t>
            </a:r>
            <a:endParaRPr lang="zh-CN" altLang="en-US">
              <a:solidFill>
                <a:srgbClr val="FF0000"/>
              </a:solidFill>
            </a:endParaRPr>
          </a:p>
          <a:p>
            <a:r>
              <a:rPr lang="en-US" altLang="zh-CN">
                <a:solidFill>
                  <a:srgbClr val="FF0000"/>
                </a:solidFill>
              </a:rPr>
              <a:t>1</a:t>
            </a:r>
            <a:r>
              <a:rPr lang="zh-CN" altLang="en-US">
                <a:solidFill>
                  <a:srgbClr val="FF0000"/>
                </a:solidFill>
              </a:rPr>
              <a:t>、</a:t>
            </a:r>
            <a:r>
              <a:rPr lang="zh-CN">
                <a:solidFill>
                  <a:srgbClr val="FF0000"/>
                </a:solidFill>
                <a:sym typeface="+mn-ea"/>
              </a:rPr>
              <a:t>审计报告需为最终盖章版。</a:t>
            </a:r>
            <a:endParaRPr lang="zh-CN">
              <a:solidFill>
                <a:srgbClr val="FF0000"/>
              </a:solidFill>
            </a:endParaRPr>
          </a:p>
          <a:p>
            <a:r>
              <a:rPr lang="en-US" altLang="zh-CN">
                <a:solidFill>
                  <a:srgbClr val="FF0000"/>
                </a:solidFill>
              </a:rPr>
              <a:t>2</a:t>
            </a:r>
            <a:r>
              <a:rPr lang="zh-CN" altLang="en-US">
                <a:solidFill>
                  <a:srgbClr val="FF0000"/>
                </a:solidFill>
              </a:rPr>
              <a:t>、</a:t>
            </a:r>
            <a:r>
              <a:rPr lang="zh-CN">
                <a:solidFill>
                  <a:srgbClr val="FF0000"/>
                </a:solidFill>
              </a:rPr>
              <a:t>其他企业信息佐证文件或说明可在</a:t>
            </a:r>
            <a:r>
              <a:rPr lang="en-US" altLang="zh-CN">
                <a:solidFill>
                  <a:srgbClr val="FF0000"/>
                </a:solidFill>
              </a:rPr>
              <a:t>“</a:t>
            </a:r>
            <a:r>
              <a:rPr lang="zh-CN" altLang="en-US">
                <a:solidFill>
                  <a:srgbClr val="FF0000"/>
                </a:solidFill>
              </a:rPr>
              <a:t>其他材料（非必填）</a:t>
            </a:r>
            <a:r>
              <a:rPr lang="en-US" altLang="zh-CN">
                <a:solidFill>
                  <a:srgbClr val="FF0000"/>
                </a:solidFill>
              </a:rPr>
              <a:t>“</a:t>
            </a:r>
            <a:r>
              <a:rPr lang="zh-CN" altLang="en-US">
                <a:solidFill>
                  <a:srgbClr val="FF0000"/>
                </a:solidFill>
              </a:rPr>
              <a:t>处上传。</a:t>
            </a:r>
            <a:endParaRPr lang="zh-CN" altLang="en-US">
              <a:solidFill>
                <a:srgbClr val="FF0000"/>
              </a:solidFill>
            </a:endParaRPr>
          </a:p>
          <a:p>
            <a:endParaRPr lang="zh-CN" altLang="en-US">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02590"/>
          </a:xfrm>
        </p:spPr>
        <p:txBody>
          <a:bodyPr/>
          <a:p>
            <a:r>
              <a:rPr lang="zh-CN">
                <a:sym typeface="+mn-ea"/>
              </a:rPr>
              <a:t>再次进入产品投保界面后，按照界面提示及文字介绍填写相关投保信息。</a:t>
            </a:r>
            <a:endParaRPr lang="zh-CN" altLang="en-US">
              <a:sym typeface="+mn-ea"/>
            </a:endParaRPr>
          </a:p>
        </p:txBody>
      </p:sp>
      <p:sp>
        <p:nvSpPr>
          <p:cNvPr id="3" name="标题 2"/>
          <p:cNvSpPr>
            <a:spLocks noGrp="1"/>
          </p:cNvSpPr>
          <p:nvPr>
            <p:ph type="title"/>
          </p:nvPr>
        </p:nvSpPr>
        <p:spPr/>
        <p:txBody>
          <a:bodyPr/>
          <a:p>
            <a:r>
              <a:rPr lang="en-US" altLang="zh-CN"/>
              <a:t>2.2</a:t>
            </a:r>
            <a:r>
              <a:rPr lang="zh-CN" altLang="en-US"/>
              <a:t>、</a:t>
            </a:r>
            <a:r>
              <a:rPr lang="zh-CN" altLang="en-US">
                <a:sym typeface="+mn-ea"/>
              </a:rPr>
              <a:t>填写投保信息</a:t>
            </a:r>
            <a:endParaRPr lang="zh-CN" altLang="en-US"/>
          </a:p>
        </p:txBody>
      </p:sp>
      <p:pic>
        <p:nvPicPr>
          <p:cNvPr id="4" name="图片 3" descr="C:\Users\yangdw.PD-RHBX-YANGDW\Desktop\履约保证保险操作手册V2\09.查询企业信息.png09.查询企业信息"/>
          <p:cNvPicPr>
            <a:picLocks noChangeAspect="1"/>
          </p:cNvPicPr>
          <p:nvPr/>
        </p:nvPicPr>
        <p:blipFill>
          <a:blip r:embed="rId1"/>
          <a:srcRect/>
          <a:stretch>
            <a:fillRect/>
          </a:stretch>
        </p:blipFill>
        <p:spPr>
          <a:xfrm>
            <a:off x="128270" y="4057968"/>
            <a:ext cx="6664325" cy="2128520"/>
          </a:xfrm>
          <a:prstGeom prst="rect">
            <a:avLst/>
          </a:prstGeom>
          <a:ln>
            <a:solidFill>
              <a:schemeClr val="tx1"/>
            </a:solidFill>
          </a:ln>
        </p:spPr>
      </p:pic>
      <p:sp>
        <p:nvSpPr>
          <p:cNvPr id="5" name="文本框 4"/>
          <p:cNvSpPr txBox="1"/>
          <p:nvPr/>
        </p:nvSpPr>
        <p:spPr>
          <a:xfrm>
            <a:off x="6866890" y="1605280"/>
            <a:ext cx="5209540" cy="2861310"/>
          </a:xfrm>
          <a:prstGeom prst="rect">
            <a:avLst/>
          </a:prstGeom>
          <a:noFill/>
        </p:spPr>
        <p:txBody>
          <a:bodyPr wrap="square" rtlCol="0">
            <a:spAutoFit/>
          </a:bodyPr>
          <a:p>
            <a:endParaRPr lang="zh-CN" altLang="en-US"/>
          </a:p>
          <a:p>
            <a:r>
              <a:rPr lang="zh-CN" altLang="en-US"/>
              <a:t>企业信息审核通过后，再次回到投保信息填写界面，输入企业全称点击查询后即可查询到相关信息，选择相应企业信息后点击确定，系统将自动带出相关信息。</a:t>
            </a:r>
            <a:endParaRPr lang="zh-CN" altLang="en-US"/>
          </a:p>
          <a:p>
            <a:endParaRPr lang="zh-CN" altLang="en-US"/>
          </a:p>
          <a:p>
            <a:endParaRPr lang="zh-CN" altLang="en-US"/>
          </a:p>
          <a:p>
            <a:r>
              <a:rPr lang="zh-CN" altLang="en-US">
                <a:solidFill>
                  <a:srgbClr val="FF0000"/>
                </a:solidFill>
              </a:rPr>
              <a:t>注意：</a:t>
            </a:r>
            <a:endParaRPr lang="zh-CN" altLang="en-US">
              <a:solidFill>
                <a:srgbClr val="FF0000"/>
              </a:solidFill>
            </a:endParaRPr>
          </a:p>
          <a:p>
            <a:r>
              <a:rPr lang="zh-CN">
                <a:solidFill>
                  <a:srgbClr val="FF0000"/>
                </a:solidFill>
              </a:rPr>
              <a:t>企业信息审核通过后，本年度内将无需再次维护企业信息</a:t>
            </a:r>
            <a:r>
              <a:rPr lang="zh-CN" altLang="en-US">
                <a:solidFill>
                  <a:srgbClr val="FF0000"/>
                </a:solidFill>
              </a:rPr>
              <a:t>。</a:t>
            </a:r>
            <a:endParaRPr lang="zh-CN" altLang="en-US">
              <a:solidFill>
                <a:srgbClr val="FF0000"/>
              </a:solidFill>
            </a:endParaRPr>
          </a:p>
        </p:txBody>
      </p:sp>
      <p:pic>
        <p:nvPicPr>
          <p:cNvPr id="6" name="图片 5" descr="C:\Users\yangdw.PD-RHBX-YANGDW\Desktop\履约保证保险操作手册V2\01.输入企业名称.png01.输入企业名称"/>
          <p:cNvPicPr>
            <a:picLocks noChangeAspect="1"/>
          </p:cNvPicPr>
          <p:nvPr/>
        </p:nvPicPr>
        <p:blipFill>
          <a:blip r:embed="rId2"/>
          <a:srcRect/>
          <a:stretch>
            <a:fillRect/>
          </a:stretch>
        </p:blipFill>
        <p:spPr>
          <a:xfrm>
            <a:off x="128270" y="1782445"/>
            <a:ext cx="6664325" cy="2012315"/>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3410" y="1202690"/>
            <a:ext cx="11102340" cy="402590"/>
          </a:xfrm>
        </p:spPr>
        <p:txBody>
          <a:bodyPr/>
          <a:p>
            <a:r>
              <a:rPr lang="zh-CN">
                <a:sym typeface="+mn-ea"/>
              </a:rPr>
              <a:t>按照界面提示及文字介绍填写相关投保信息。</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2.2</a:t>
            </a:r>
            <a:r>
              <a:rPr lang="zh-CN" altLang="en-US"/>
              <a:t>、</a:t>
            </a:r>
            <a:r>
              <a:rPr lang="zh-CN" altLang="en-US">
                <a:sym typeface="+mn-ea"/>
              </a:rPr>
              <a:t>填写投保信息</a:t>
            </a:r>
            <a:endParaRPr lang="zh-CN" altLang="en-US"/>
          </a:p>
        </p:txBody>
      </p:sp>
      <p:pic>
        <p:nvPicPr>
          <p:cNvPr id="4" name="图片 3" descr="D:\四知堂\SH社会项目\南网投标保证保险\批改退保事宜\银行回单\微信截图_20250311161409.png微信截图_20250311161409"/>
          <p:cNvPicPr>
            <a:picLocks noChangeAspect="1"/>
          </p:cNvPicPr>
          <p:nvPr/>
        </p:nvPicPr>
        <p:blipFill>
          <a:blip r:embed="rId1"/>
          <a:srcRect/>
          <a:stretch>
            <a:fillRect/>
          </a:stretch>
        </p:blipFill>
        <p:spPr>
          <a:xfrm>
            <a:off x="354965" y="1782445"/>
            <a:ext cx="6339205" cy="3448685"/>
          </a:xfrm>
          <a:prstGeom prst="rect">
            <a:avLst/>
          </a:prstGeom>
          <a:ln>
            <a:solidFill>
              <a:schemeClr val="tx1"/>
            </a:solidFill>
          </a:ln>
        </p:spPr>
      </p:pic>
      <p:sp>
        <p:nvSpPr>
          <p:cNvPr id="5" name="文本框 4"/>
          <p:cNvSpPr txBox="1"/>
          <p:nvPr/>
        </p:nvSpPr>
        <p:spPr>
          <a:xfrm>
            <a:off x="6866890" y="1605280"/>
            <a:ext cx="5046980" cy="3692525"/>
          </a:xfrm>
          <a:prstGeom prst="rect">
            <a:avLst/>
          </a:prstGeom>
          <a:noFill/>
        </p:spPr>
        <p:txBody>
          <a:bodyPr wrap="square" rtlCol="0">
            <a:spAutoFit/>
          </a:bodyPr>
          <a:p>
            <a:r>
              <a:rPr lang="zh-CN" altLang="en-US"/>
              <a:t>注意：带</a:t>
            </a:r>
            <a:r>
              <a:rPr lang="en-US" altLang="zh-CN"/>
              <a:t>*</a:t>
            </a:r>
            <a:r>
              <a:rPr lang="zh-CN" altLang="en-US"/>
              <a:t>号项目为必填项。</a:t>
            </a:r>
            <a:endParaRPr lang="zh-CN" altLang="en-US"/>
          </a:p>
          <a:p>
            <a:endParaRPr lang="zh-CN" altLang="en-US"/>
          </a:p>
          <a:p>
            <a:r>
              <a:rPr lang="zh-CN" altLang="en-US"/>
              <a:t>合同编号、合同名称、货物</a:t>
            </a:r>
            <a:r>
              <a:rPr lang="en-US" altLang="zh-CN"/>
              <a:t>/</a:t>
            </a:r>
            <a:r>
              <a:rPr lang="zh-CN" altLang="en-US"/>
              <a:t>设备名称均在合同首页载明。</a:t>
            </a:r>
            <a:endParaRPr lang="zh-CN" altLang="en-US"/>
          </a:p>
          <a:p>
            <a:endParaRPr lang="zh-CN" altLang="en-US"/>
          </a:p>
          <a:p>
            <a:r>
              <a:rPr lang="zh-CN" altLang="en-US"/>
              <a:t>采购金额及结清款比例（质量保证金金额）在合同中均有列明。</a:t>
            </a:r>
            <a:endParaRPr lang="zh-CN" altLang="en-US"/>
          </a:p>
          <a:p>
            <a:endParaRPr lang="zh-CN" altLang="en-US"/>
          </a:p>
          <a:p>
            <a:r>
              <a:rPr lang="zh-CN" altLang="en-US"/>
              <a:t>入库</a:t>
            </a:r>
            <a:r>
              <a:rPr lang="en-US" altLang="zh-CN"/>
              <a:t>/</a:t>
            </a:r>
            <a:r>
              <a:rPr lang="zh-CN" altLang="en-US"/>
              <a:t>验收日期以实际入库或验收日期为准，一般以验收证明材料签署</a:t>
            </a:r>
            <a:r>
              <a:rPr lang="zh-CN" altLang="en-US"/>
              <a:t>日期为准，在供应链管理平台中也有列明。</a:t>
            </a:r>
            <a:endParaRPr lang="zh-CN" altLang="en-US"/>
          </a:p>
          <a:p>
            <a:endParaRPr lang="zh-CN" altLang="en-US"/>
          </a:p>
          <a:p>
            <a:endParaRPr lang="zh-CN" altLang="en-US"/>
          </a:p>
        </p:txBody>
      </p:sp>
      <p:sp>
        <p:nvSpPr>
          <p:cNvPr id="6" name="文本框 5"/>
          <p:cNvSpPr txBox="1"/>
          <p:nvPr/>
        </p:nvSpPr>
        <p:spPr>
          <a:xfrm>
            <a:off x="295275" y="5516245"/>
            <a:ext cx="11619230" cy="1198880"/>
          </a:xfrm>
          <a:prstGeom prst="rect">
            <a:avLst/>
          </a:prstGeom>
          <a:noFill/>
        </p:spPr>
        <p:txBody>
          <a:bodyPr wrap="square" rtlCol="0">
            <a:spAutoFit/>
          </a:bodyPr>
          <a:p>
            <a:r>
              <a:rPr lang="zh-CN">
                <a:sym typeface="+mn-ea"/>
              </a:rPr>
              <a:t>系统会按南网标准采购合同文本约定的规则自动带出</a:t>
            </a:r>
            <a:r>
              <a:rPr lang="zh-CN">
                <a:sym typeface="+mn-ea"/>
              </a:rPr>
              <a:t>质量保证金起止日期。即保证金起期为</a:t>
            </a:r>
            <a:r>
              <a:rPr lang="zh-CN" altLang="en-US">
                <a:sym typeface="+mn-ea"/>
              </a:rPr>
              <a:t>验收日期后</a:t>
            </a:r>
            <a:r>
              <a:rPr lang="en-US" altLang="zh-CN">
                <a:sym typeface="+mn-ea"/>
              </a:rPr>
              <a:t>10</a:t>
            </a:r>
            <a:r>
              <a:rPr lang="zh-CN" altLang="en-US">
                <a:sym typeface="+mn-ea"/>
              </a:rPr>
              <a:t>个月，止期为质保期起算后</a:t>
            </a:r>
            <a:r>
              <a:rPr lang="en-US" altLang="zh-CN">
                <a:sym typeface="+mn-ea"/>
              </a:rPr>
              <a:t>12</a:t>
            </a:r>
            <a:r>
              <a:rPr lang="zh-CN" altLang="en-US">
                <a:sym typeface="+mn-ea"/>
              </a:rPr>
              <a:t>个月。如验收日期为</a:t>
            </a:r>
            <a:r>
              <a:rPr lang="en-US" altLang="zh-CN">
                <a:sym typeface="+mn-ea"/>
              </a:rPr>
              <a:t>2025-1-1</a:t>
            </a:r>
            <a:r>
              <a:rPr lang="zh-CN" altLang="en-US">
                <a:sym typeface="+mn-ea"/>
              </a:rPr>
              <a:t>，则质保金起期自</a:t>
            </a:r>
            <a:r>
              <a:rPr lang="en-US" altLang="zh-CN">
                <a:sym typeface="+mn-ea"/>
              </a:rPr>
              <a:t>2025-11-1</a:t>
            </a:r>
            <a:r>
              <a:rPr lang="zh-CN" altLang="en-US">
                <a:sym typeface="+mn-ea"/>
              </a:rPr>
              <a:t>开始，至</a:t>
            </a:r>
            <a:r>
              <a:rPr lang="en-US" altLang="zh-CN">
                <a:sym typeface="+mn-ea"/>
              </a:rPr>
              <a:t>2026-11-1</a:t>
            </a:r>
            <a:r>
              <a:rPr lang="zh-CN" altLang="en-US">
                <a:sym typeface="+mn-ea"/>
              </a:rPr>
              <a:t>止。</a:t>
            </a:r>
            <a:endParaRPr lang="zh-CN" altLang="en-US">
              <a:sym typeface="+mn-ea"/>
            </a:endParaRPr>
          </a:p>
          <a:p>
            <a:r>
              <a:rPr lang="zh-CN" altLang="en-US">
                <a:sym typeface="+mn-ea"/>
              </a:rPr>
              <a:t>如采购合同为非标准合同，保证金起止时间请自行根据合同要求或甲方要求更改。</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四知堂\SH社会项目\南网投标保证保险\批改退保事宜\银行回单\微信截图_20250311164532.png微信截图_20250311164532"/>
          <p:cNvPicPr>
            <a:picLocks noChangeAspect="1"/>
          </p:cNvPicPr>
          <p:nvPr/>
        </p:nvPicPr>
        <p:blipFill>
          <a:blip r:embed="rId1"/>
          <a:srcRect/>
          <a:stretch>
            <a:fillRect/>
          </a:stretch>
        </p:blipFill>
        <p:spPr>
          <a:xfrm>
            <a:off x="1288415" y="1965960"/>
            <a:ext cx="9077325" cy="1449705"/>
          </a:xfrm>
          <a:prstGeom prst="rect">
            <a:avLst/>
          </a:prstGeom>
          <a:ln w="12700" cmpd="sng">
            <a:solidFill>
              <a:schemeClr val="accent1">
                <a:shade val="50000"/>
              </a:schemeClr>
            </a:solidFill>
            <a:prstDash val="solid"/>
          </a:ln>
        </p:spPr>
      </p:pic>
      <p:sp>
        <p:nvSpPr>
          <p:cNvPr id="2" name="内容占位符 1"/>
          <p:cNvSpPr>
            <a:spLocks noGrp="1"/>
          </p:cNvSpPr>
          <p:nvPr>
            <p:ph idx="1"/>
          </p:nvPr>
        </p:nvSpPr>
        <p:spPr>
          <a:xfrm>
            <a:off x="613410" y="1202690"/>
            <a:ext cx="11102340" cy="4974590"/>
          </a:xfrm>
        </p:spPr>
        <p:txBody>
          <a:bodyPr/>
          <a:p>
            <a:r>
              <a:rPr lang="zh-CN">
                <a:sym typeface="+mn-ea"/>
              </a:rPr>
              <a:t>按照界面提示及文字介绍填写相关投保信息。</a:t>
            </a:r>
            <a:endParaRPr lang="zh-CN" altLang="en-US">
              <a:sym typeface="+mn-ea"/>
            </a:endParaRPr>
          </a:p>
          <a:p>
            <a:endParaRPr lang="zh-CN" altLang="en-US">
              <a:sym typeface="+mn-ea"/>
            </a:endParaRPr>
          </a:p>
        </p:txBody>
      </p:sp>
      <p:sp>
        <p:nvSpPr>
          <p:cNvPr id="3" name="标题 2"/>
          <p:cNvSpPr>
            <a:spLocks noGrp="1"/>
          </p:cNvSpPr>
          <p:nvPr>
            <p:ph type="title"/>
          </p:nvPr>
        </p:nvSpPr>
        <p:spPr/>
        <p:txBody>
          <a:bodyPr/>
          <a:p>
            <a:r>
              <a:rPr lang="en-US" altLang="zh-CN"/>
              <a:t>2.2</a:t>
            </a:r>
            <a:r>
              <a:rPr lang="zh-CN" altLang="en-US"/>
              <a:t>、</a:t>
            </a:r>
            <a:r>
              <a:rPr lang="zh-CN" altLang="en-US">
                <a:sym typeface="+mn-ea"/>
              </a:rPr>
              <a:t>填写投保信息</a:t>
            </a:r>
            <a:endParaRPr lang="zh-CN" altLang="en-US"/>
          </a:p>
        </p:txBody>
      </p:sp>
      <p:sp>
        <p:nvSpPr>
          <p:cNvPr id="5" name="文本框 4"/>
          <p:cNvSpPr txBox="1"/>
          <p:nvPr/>
        </p:nvSpPr>
        <p:spPr>
          <a:xfrm>
            <a:off x="1288415" y="3944620"/>
            <a:ext cx="9869805" cy="368300"/>
          </a:xfrm>
          <a:prstGeom prst="rect">
            <a:avLst/>
          </a:prstGeom>
          <a:noFill/>
        </p:spPr>
        <p:txBody>
          <a:bodyPr wrap="square" rtlCol="0">
            <a:spAutoFit/>
          </a:bodyPr>
          <a:p>
            <a:r>
              <a:rPr lang="zh-CN" altLang="en-US"/>
              <a:t>按界面提示上传采购合同，根据网络状态、合同文件大小不同，上传时间不一。</a:t>
            </a:r>
            <a:endParaRPr lang="zh-CN" altLang="en-US"/>
          </a:p>
        </p:txBody>
      </p:sp>
      <p:sp>
        <p:nvSpPr>
          <p:cNvPr id="7" name="文本框 6"/>
          <p:cNvSpPr txBox="1"/>
          <p:nvPr/>
        </p:nvSpPr>
        <p:spPr>
          <a:xfrm>
            <a:off x="1288415" y="4428490"/>
            <a:ext cx="7009130" cy="368300"/>
          </a:xfrm>
          <a:prstGeom prst="rect">
            <a:avLst/>
          </a:prstGeom>
          <a:noFill/>
        </p:spPr>
        <p:txBody>
          <a:bodyPr wrap="square" rtlCol="0">
            <a:spAutoFit/>
          </a:bodyPr>
          <a:p>
            <a:r>
              <a:rPr lang="zh-CN" altLang="en-US"/>
              <a:t>保险起止时间根据保证金起止时间自动带出，无需填写及更改。</a:t>
            </a:r>
            <a:endParaRPr lang="zh-CN" altLang="en-US"/>
          </a:p>
        </p:txBody>
      </p:sp>
      <p:sp>
        <p:nvSpPr>
          <p:cNvPr id="8" name="文本框 7"/>
          <p:cNvSpPr txBox="1"/>
          <p:nvPr/>
        </p:nvSpPr>
        <p:spPr>
          <a:xfrm>
            <a:off x="1288415" y="4999990"/>
            <a:ext cx="9077325" cy="645160"/>
          </a:xfrm>
          <a:prstGeom prst="rect">
            <a:avLst/>
          </a:prstGeom>
          <a:noFill/>
        </p:spPr>
        <p:txBody>
          <a:bodyPr wrap="square" rtlCol="0">
            <a:spAutoFit/>
          </a:bodyPr>
          <a:p>
            <a:r>
              <a:rPr lang="en-US" altLang="zh-CN">
                <a:solidFill>
                  <a:srgbClr val="FF0000"/>
                </a:solidFill>
              </a:rPr>
              <a:t>“</a:t>
            </a:r>
            <a:r>
              <a:rPr lang="zh-CN" altLang="en-US">
                <a:solidFill>
                  <a:srgbClr val="FF0000"/>
                </a:solidFill>
              </a:rPr>
              <a:t>质量</a:t>
            </a:r>
            <a:r>
              <a:rPr lang="zh-CN" altLang="en-US">
                <a:solidFill>
                  <a:srgbClr val="FF0000"/>
                </a:solidFill>
              </a:rPr>
              <a:t>保证金金额</a:t>
            </a:r>
            <a:r>
              <a:rPr lang="en-US" altLang="zh-CN">
                <a:solidFill>
                  <a:srgbClr val="FF0000"/>
                </a:solidFill>
              </a:rPr>
              <a:t>”</a:t>
            </a:r>
            <a:r>
              <a:rPr lang="zh-CN" altLang="en-US">
                <a:solidFill>
                  <a:srgbClr val="FF0000"/>
                </a:solidFill>
              </a:rPr>
              <a:t>：系统根据之前填写的合同金额</a:t>
            </a:r>
            <a:r>
              <a:rPr lang="en-US" altLang="zh-CN">
                <a:solidFill>
                  <a:srgbClr val="FF0000"/>
                </a:solidFill>
              </a:rPr>
              <a:t>*5%</a:t>
            </a:r>
            <a:r>
              <a:rPr lang="zh-CN" altLang="en-US">
                <a:solidFill>
                  <a:srgbClr val="FF0000"/>
                </a:solidFill>
              </a:rPr>
              <a:t>自动带出，一般情况下无需更改。</a:t>
            </a:r>
            <a:r>
              <a:rPr lang="zh-CN" altLang="en-US"/>
              <a:t>对于</a:t>
            </a:r>
            <a:r>
              <a:rPr lang="zh-CN" altLang="en-US"/>
              <a:t>非标准采购合同，质量保证金比例非</a:t>
            </a:r>
            <a:r>
              <a:rPr lang="en-US" altLang="zh-CN"/>
              <a:t>5</a:t>
            </a:r>
            <a:r>
              <a:rPr lang="en-US" altLang="zh-CN"/>
              <a:t>%</a:t>
            </a:r>
            <a:r>
              <a:rPr lang="zh-CN" altLang="en-US"/>
              <a:t>，可自行根据实际情况修改。</a:t>
            </a: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DIAGRAM_GROUP_CODE" val="r1-1"/>
  <p:tag name="KSO_WM_UNIT_ID" val="custom2_11*i*3"/>
  <p:tag name="KSO_WM_TEMPLATE_CATEGORY" val="custom"/>
  <p:tag name="KSO_WM_TEMPLATE_INDEX" val="2"/>
  <p:tag name="KSO_WM_UNIT_LAYERLEVEL" val="1"/>
  <p:tag name="KSO_WM_TAG_VERSION" val="1.0"/>
  <p:tag name="KSO_WM_BEAUTIFY_FLAG" val="#wm#"/>
  <p:tag name="KSO_WM_UNIT_TYPE" val="i"/>
  <p:tag name="KSO_WM_UNIT_INDEX" val="3"/>
</p:tagLst>
</file>

<file path=ppt/tags/tag10.xml><?xml version="1.0" encoding="utf-8"?>
<p:tagLst xmlns:p="http://schemas.openxmlformats.org/presentationml/2006/main">
  <p:tag name="KSO_WM_UNIT_HIGHLIGHT" val="0"/>
  <p:tag name="KSO_WM_UNIT_COMPATIBLE" val="0"/>
  <p:tag name="KSO_WM_DIAGRAM_GROUP_CODE" val="r1-1"/>
  <p:tag name="KSO_WM_UNIT_ID" val="custom2_11*i*3"/>
  <p:tag name="KSO_WM_TEMPLATE_CATEGORY" val="custom"/>
  <p:tag name="KSO_WM_TEMPLATE_INDEX" val="2"/>
  <p:tag name="KSO_WM_UNIT_LAYERLEVEL" val="1"/>
  <p:tag name="KSO_WM_TAG_VERSION" val="1.0"/>
  <p:tag name="KSO_WM_BEAUTIFY_FLAG" val="#wm#"/>
  <p:tag name="KSO_WM_UNIT_TYPE" val="i"/>
  <p:tag name="KSO_WM_UNIT_INDEX" val="3"/>
</p:tagLst>
</file>

<file path=ppt/tags/tag11.xml><?xml version="1.0" encoding="utf-8"?>
<p:tagLst xmlns:p="http://schemas.openxmlformats.org/presentationml/2006/main">
  <p:tag name="KSO_WM_TAG_VERSION" val="1.0"/>
  <p:tag name="KSO_WM_TEMPLATE_CATEGORY" val="custom"/>
  <p:tag name="KSO_WM_TEMPLATE_INDEX" val="2"/>
</p:tagLst>
</file>

<file path=ppt/tags/tag12.xml><?xml version="1.0" encoding="utf-8"?>
<p:tagLst xmlns:p="http://schemas.openxmlformats.org/presentationml/2006/main">
  <p:tag name="KSO_WM_TAG_VERSION" val="1.0"/>
  <p:tag name="KSO_WM_TEMPLATE_CATEGORY" val="custom"/>
  <p:tag name="KSO_WM_TEMPLATE_INDEX" val="2"/>
</p:tagLst>
</file>

<file path=ppt/tags/tag13.xml><?xml version="1.0" encoding="utf-8"?>
<p:tagLst xmlns:p="http://schemas.openxmlformats.org/presentationml/2006/main">
  <p:tag name="KSO_WM_TAG_VERSION" val="1.0"/>
  <p:tag name="KSO_WM_BEAUTIFY_FLAG" val="#wm#"/>
  <p:tag name="KSO_WM_COMBINE_RELATE_SLIDE_ID" val="background20181944_1"/>
  <p:tag name="KSO_WM_TEMPLATE_CATEGORY" val="custom"/>
  <p:tag name="KSO_WM_TEMPLATE_INDEX" val="2"/>
  <p:tag name="KSO_WM_TEMPLATE_SUBCATEGORY" val="combine"/>
  <p:tag name="KSO_WM_TEMPLATE_THUMBS_INDEX" val="1、4、5、6、12、13、17、22、28、29、"/>
</p:tagLst>
</file>

<file path=ppt/tags/tag2.xml><?xml version="1.0" encoding="utf-8"?>
<p:tagLst xmlns:p="http://schemas.openxmlformats.org/presentationml/2006/main">
  <p:tag name="KSO_WM_UNIT_HIGHLIGHT" val="0"/>
  <p:tag name="KSO_WM_UNIT_COMPATIBLE" val="0"/>
  <p:tag name="KSO_WM_DIAGRAM_GROUP_CODE" val="r1-1"/>
  <p:tag name="KSO_WM_UNIT_ID" val="custom2_11*i*3"/>
  <p:tag name="KSO_WM_TEMPLATE_CATEGORY" val="custom"/>
  <p:tag name="KSO_WM_TEMPLATE_INDEX" val="2"/>
  <p:tag name="KSO_WM_UNIT_LAYERLEVEL" val="1"/>
  <p:tag name="KSO_WM_TAG_VERSION" val="1.0"/>
  <p:tag name="KSO_WM_BEAUTIFY_FLAG" val="#wm#"/>
  <p:tag name="KSO_WM_UNIT_TYPE" val="i"/>
  <p:tag name="KSO_WM_UNIT_INDEX" val="3"/>
</p:tagLst>
</file>

<file path=ppt/tags/tag3.xml><?xml version="1.0" encoding="utf-8"?>
<p:tagLst xmlns:p="http://schemas.openxmlformats.org/presentationml/2006/main">
  <p:tag name="KSO_WM_UNIT_HIGHLIGHT" val="0"/>
  <p:tag name="KSO_WM_UNIT_COMPATIBLE" val="0"/>
  <p:tag name="KSO_WM_DIAGRAM_GROUP_CODE" val="r1-1"/>
  <p:tag name="KSO_WM_UNIT_ID" val="custom2_11*i*3"/>
  <p:tag name="KSO_WM_TEMPLATE_CATEGORY" val="custom"/>
  <p:tag name="KSO_WM_TEMPLATE_INDEX" val="2"/>
  <p:tag name="KSO_WM_UNIT_LAYERLEVEL" val="1"/>
  <p:tag name="KSO_WM_TAG_VERSION" val="1.0"/>
  <p:tag name="KSO_WM_BEAUTIFY_FLAG" val="#wm#"/>
  <p:tag name="KSO_WM_UNIT_TYPE" val="i"/>
  <p:tag name="KSO_WM_UNIT_INDEX" val="3"/>
</p:tagLst>
</file>

<file path=ppt/tags/tag4.xml><?xml version="1.0" encoding="utf-8"?>
<p:tagLst xmlns:p="http://schemas.openxmlformats.org/presentationml/2006/main">
  <p:tag name="KSO_WM_TAG_VERSION" val="1.0"/>
  <p:tag name="KSO_WM_BEAUTIFY_FLAG" val="#wm#"/>
  <p:tag name="KSO_WM_UNIT_TYPE" val="r_i"/>
  <p:tag name="KSO_WM_UNIT_ID" val="custom2_11*r_i*1_1"/>
  <p:tag name="KSO_WM_TEMPLATE_CATEGORY" val="custom"/>
  <p:tag name="KSO_WM_TEMPLATE_INDEX" val="2"/>
  <p:tag name="KSO_WM_UNIT_INDEX" val="1_1"/>
  <p:tag name="KSO_WM_UNIT_HIGHLIGHT" val="0"/>
  <p:tag name="KSO_WM_UNIT_COMPATIBLE" val="0"/>
  <p:tag name="KSO_WM_DIAGRAM_GROUP_CODE" val="r1-1"/>
  <p:tag name="KSO_WM_UNIT_LAYERLEVEL" val="1_1"/>
</p:tagLst>
</file>

<file path=ppt/tags/tag5.xml><?xml version="1.0" encoding="utf-8"?>
<p:tagLst xmlns:p="http://schemas.openxmlformats.org/presentationml/2006/main">
  <p:tag name="KSO_WM_UNIT_HIGHLIGHT" val="0"/>
  <p:tag name="KSO_WM_UNIT_COMPATIBLE" val="0"/>
  <p:tag name="KSO_WM_DIAGRAM_GROUP_CODE" val="r1-1"/>
  <p:tag name="KSO_WM_UNIT_ID" val="custom2_11*i*3"/>
  <p:tag name="KSO_WM_TEMPLATE_CATEGORY" val="custom"/>
  <p:tag name="KSO_WM_TEMPLATE_INDEX" val="2"/>
  <p:tag name="KSO_WM_UNIT_LAYERLEVEL" val="1"/>
  <p:tag name="KSO_WM_TAG_VERSION" val="1.0"/>
  <p:tag name="KSO_WM_BEAUTIFY_FLAG" val="#wm#"/>
  <p:tag name="KSO_WM_UNIT_TYPE" val="i"/>
  <p:tag name="KSO_WM_UNIT_INDEX" val="3"/>
</p:tagLst>
</file>

<file path=ppt/tags/tag6.xml><?xml version="1.0" encoding="utf-8"?>
<p:tagLst xmlns:p="http://schemas.openxmlformats.org/presentationml/2006/main">
  <p:tag name="KSO_WM_UNIT_HIGHLIGHT" val="0"/>
  <p:tag name="KSO_WM_UNIT_COMPATIBLE" val="0"/>
  <p:tag name="KSO_WM_UNIT_ID" val="custom2_10*m_h_i*1_1_1"/>
  <p:tag name="KSO_WM_TEMPLATE_CATEGORY" val="custom"/>
  <p:tag name="KSO_WM_TEMPLATE_INDEX" val="2"/>
  <p:tag name="KSO_WM_UNIT_LAYERLEVEL" val="1_1_1"/>
  <p:tag name="KSO_WM_TAG_VERSION" val="1.0"/>
  <p:tag name="KSO_WM_BEAUTIFY_FLAG" val="#wm#"/>
  <p:tag name="KSO_WM_DIAGRAM_GROUP_CODE" val="m1-4"/>
  <p:tag name="KSO_WM_UNIT_TYPE" val="m_h_i"/>
  <p:tag name="KSO_WM_UNIT_INDEX" val="1_1_1"/>
</p:tagLst>
</file>

<file path=ppt/tags/tag7.xml><?xml version="1.0" encoding="utf-8"?>
<p:tagLst xmlns:p="http://schemas.openxmlformats.org/presentationml/2006/main">
  <p:tag name="KSO_WM_UNIT_HIGHLIGHT" val="0"/>
  <p:tag name="KSO_WM_UNIT_COMPATIBLE" val="0"/>
  <p:tag name="KSO_WM_UNIT_ID" val="custom2_10*m_h_i*1_2_1"/>
  <p:tag name="KSO_WM_TEMPLATE_CATEGORY" val="custom"/>
  <p:tag name="KSO_WM_TEMPLATE_INDEX" val="2"/>
  <p:tag name="KSO_WM_UNIT_LAYERLEVEL" val="1_1_1"/>
  <p:tag name="KSO_WM_TAG_VERSION" val="1.0"/>
  <p:tag name="KSO_WM_BEAUTIFY_FLAG" val="#wm#"/>
  <p:tag name="KSO_WM_DIAGRAM_GROUP_CODE" val="m1-4"/>
  <p:tag name="KSO_WM_UNIT_TYPE" val="m_h_i"/>
  <p:tag name="KSO_WM_UNIT_INDEX" val="1_2_1"/>
</p:tagLst>
</file>

<file path=ppt/tags/tag8.xml><?xml version="1.0" encoding="utf-8"?>
<p:tagLst xmlns:p="http://schemas.openxmlformats.org/presentationml/2006/main">
  <p:tag name="KSO_WM_UNIT_HIGHLIGHT" val="0"/>
  <p:tag name="KSO_WM_UNIT_COMPATIBLE" val="0"/>
  <p:tag name="KSO_WM_UNIT_ID" val="custom2_10*m_h_i*1_3_1"/>
  <p:tag name="KSO_WM_TEMPLATE_CATEGORY" val="custom"/>
  <p:tag name="KSO_WM_TEMPLATE_INDEX" val="2"/>
  <p:tag name="KSO_WM_UNIT_LAYERLEVEL" val="1_1_1"/>
  <p:tag name="KSO_WM_TAG_VERSION" val="1.0"/>
  <p:tag name="KSO_WM_BEAUTIFY_FLAG" val="#wm#"/>
  <p:tag name="KSO_WM_DIAGRAM_GROUP_CODE" val="m1-4"/>
  <p:tag name="KSO_WM_UNIT_TYPE" val="m_h_i"/>
  <p:tag name="KSO_WM_UNIT_INDEX" val="1_3_1"/>
</p:tagLst>
</file>

<file path=ppt/tags/tag9.xml><?xml version="1.0" encoding="utf-8"?>
<p:tagLst xmlns:p="http://schemas.openxmlformats.org/presentationml/2006/main">
  <p:tag name="KSO_WM_UNIT_HIGHLIGHT" val="0"/>
  <p:tag name="KSO_WM_UNIT_COMPATIBLE" val="0"/>
  <p:tag name="KSO_WM_UNIT_ID" val="custom2_10*m_h_i*1_4_1"/>
  <p:tag name="KSO_WM_TEMPLATE_CATEGORY" val="custom"/>
  <p:tag name="KSO_WM_TEMPLATE_INDEX" val="2"/>
  <p:tag name="KSO_WM_UNIT_LAYERLEVEL" val="1_1_1"/>
  <p:tag name="KSO_WM_TAG_VERSION" val="1.0"/>
  <p:tag name="KSO_WM_BEAUTIFY_FLAG" val="#wm#"/>
  <p:tag name="KSO_WM_DIAGRAM_GROUP_CODE" val="m1-4"/>
  <p:tag name="KSO_WM_UNIT_TYPE" val="m_h_i"/>
  <p:tag name="KSO_WM_UNIT_INDEX" val="1_4_1"/>
</p:tagLst>
</file>

<file path=ppt/theme/theme1.xml><?xml version="1.0" encoding="utf-8"?>
<a:theme xmlns:a="http://schemas.openxmlformats.org/drawingml/2006/main" name="black and white">
  <a:themeElements>
    <a:clrScheme name="112701">
      <a:dk1>
        <a:sysClr val="windowText" lastClr="000000"/>
      </a:dk1>
      <a:lt1>
        <a:sysClr val="window" lastClr="FFFFFF"/>
      </a:lt1>
      <a:dk2>
        <a:srgbClr val="262626"/>
      </a:dk2>
      <a:lt2>
        <a:srgbClr val="EEECE1"/>
      </a:lt2>
      <a:accent1>
        <a:srgbClr val="FFFFFF"/>
      </a:accent1>
      <a:accent2>
        <a:srgbClr val="1B1E1F"/>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3005</Words>
  <Application>WPS 演示</Application>
  <PresentationFormat>宽屏</PresentationFormat>
  <Paragraphs>187</Paragraphs>
  <Slides>21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31" baseType="lpstr">
      <vt:lpstr>Arial</vt:lpstr>
      <vt:lpstr>宋体</vt:lpstr>
      <vt:lpstr>Wingdings</vt:lpstr>
      <vt:lpstr>黑体</vt:lpstr>
      <vt:lpstr>微软雅黑</vt:lpstr>
      <vt:lpstr>Arial Unicode MS</vt:lpstr>
      <vt:lpstr>Calibri</vt:lpstr>
      <vt:lpstr>black and white</vt:lpstr>
      <vt:lpstr>Paint.Picture</vt:lpstr>
      <vt:lpstr>Paint.Picture</vt:lpstr>
      <vt:lpstr>采购合同质量保证保险</vt:lpstr>
      <vt:lpstr>投保流程</vt:lpstr>
      <vt:lpstr>1.1、登陆投保平台</vt:lpstr>
      <vt:lpstr>1.2、登陆投保平台</vt:lpstr>
      <vt:lpstr>2.1、企业信息维护</vt:lpstr>
      <vt:lpstr>2.1、企业信息维护</vt:lpstr>
      <vt:lpstr>2.2、填写投保信息</vt:lpstr>
      <vt:lpstr>2.2、填写投保信息</vt:lpstr>
      <vt:lpstr>2.2、填写投保信息</vt:lpstr>
      <vt:lpstr>2.2、填写投保信息</vt:lpstr>
      <vt:lpstr>2.3、确认投保信息</vt:lpstr>
      <vt:lpstr>3、等待报价</vt:lpstr>
      <vt:lpstr>4.1、确认报价</vt:lpstr>
      <vt:lpstr>4.2、确认报价</vt:lpstr>
      <vt:lpstr>5.1、提交预核保</vt:lpstr>
      <vt:lpstr>5.2、提交预核保</vt:lpstr>
      <vt:lpstr>6.1、支付保费</vt:lpstr>
      <vt:lpstr>6.2、支付保费</vt:lpstr>
      <vt:lpstr>6.3、支付保费</vt:lpstr>
      <vt:lpstr>7、出具保单</vt:lpstr>
      <vt:lpstr>质量保证保险常见问题？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杨德文</cp:lastModifiedBy>
  <cp:revision>115</cp:revision>
  <dcterms:created xsi:type="dcterms:W3CDTF">2021-05-18T01:30:00Z</dcterms:created>
  <dcterms:modified xsi:type="dcterms:W3CDTF">2025-05-30T03:18:49Z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2052-11.8.2.12309</vt:lpwstr>
  </property>
  <property fmtid="{D5CDD505-2E9C-101B-9397-08002B2CF9AE}" pid="3" name="ICV">
    <vt:lpwstr>9EE5E45369B541FF83036B36A34A8BE2</vt:lpwstr>
  </property>
</Properties>
</file>